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s/slide19.xml" ContentType="application/vnd.openxmlformats-officedocument.presentationml.slide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Masters/slideMaster37.xml" ContentType="application/vnd.openxmlformats-officedocument.presentationml.slideMaster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3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4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Override2.xml" ContentType="application/vnd.openxmlformats-officedocument.themeOverride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  <p:sldMasterId id="2147483936" r:id="rId24"/>
    <p:sldMasterId id="2147483948" r:id="rId25"/>
    <p:sldMasterId id="2147483960" r:id="rId26"/>
    <p:sldMasterId id="2147483972" r:id="rId27"/>
    <p:sldMasterId id="2147483984" r:id="rId28"/>
    <p:sldMasterId id="2147483997" r:id="rId29"/>
    <p:sldMasterId id="2147484009" r:id="rId30"/>
    <p:sldMasterId id="2147484021" r:id="rId31"/>
    <p:sldMasterId id="2147484033" r:id="rId32"/>
    <p:sldMasterId id="2147484045" r:id="rId33"/>
    <p:sldMasterId id="2147484057" r:id="rId34"/>
    <p:sldMasterId id="2147484069" r:id="rId35"/>
    <p:sldMasterId id="2147484105" r:id="rId36"/>
    <p:sldMasterId id="2147484129" r:id="rId37"/>
  </p:sldMasterIdLst>
  <p:sldIdLst>
    <p:sldId id="256" r:id="rId38"/>
    <p:sldId id="257" r:id="rId39"/>
    <p:sldId id="258" r:id="rId40"/>
    <p:sldId id="259" r:id="rId41"/>
    <p:sldId id="260" r:id="rId42"/>
    <p:sldId id="261" r:id="rId43"/>
    <p:sldId id="262" r:id="rId44"/>
    <p:sldId id="276" r:id="rId45"/>
    <p:sldId id="263" r:id="rId46"/>
    <p:sldId id="264" r:id="rId47"/>
    <p:sldId id="269" r:id="rId48"/>
    <p:sldId id="277" r:id="rId49"/>
    <p:sldId id="273" r:id="rId50"/>
    <p:sldId id="278" r:id="rId51"/>
    <p:sldId id="274" r:id="rId52"/>
    <p:sldId id="271" r:id="rId53"/>
    <p:sldId id="270" r:id="rId54"/>
    <p:sldId id="272" r:id="rId55"/>
    <p:sldId id="275" r:id="rId56"/>
    <p:sldId id="279" r:id="rId57"/>
    <p:sldId id="265" r:id="rId58"/>
    <p:sldId id="280" r:id="rId59"/>
    <p:sldId id="268" r:id="rId60"/>
    <p:sldId id="267" r:id="rId61"/>
    <p:sldId id="266" r:id="rId62"/>
    <p:sldId id="281" r:id="rId63"/>
    <p:sldId id="282" r:id="rId64"/>
    <p:sldId id="283" r:id="rId65"/>
    <p:sldId id="285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9" autoAdjust="0"/>
    <p:restoredTop sz="94668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5.xml"/><Relationship Id="rId47" Type="http://schemas.openxmlformats.org/officeDocument/2006/relationships/slide" Target="slides/slide10.xml"/><Relationship Id="rId50" Type="http://schemas.openxmlformats.org/officeDocument/2006/relationships/slide" Target="slides/slide13.xml"/><Relationship Id="rId55" Type="http://schemas.openxmlformats.org/officeDocument/2006/relationships/slide" Target="slides/slide18.xml"/><Relationship Id="rId63" Type="http://schemas.openxmlformats.org/officeDocument/2006/relationships/slide" Target="slides/slide26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3.xml"/><Relationship Id="rId45" Type="http://schemas.openxmlformats.org/officeDocument/2006/relationships/slide" Target="slides/slide8.xml"/><Relationship Id="rId53" Type="http://schemas.openxmlformats.org/officeDocument/2006/relationships/slide" Target="slides/slide16.xml"/><Relationship Id="rId58" Type="http://schemas.openxmlformats.org/officeDocument/2006/relationships/slide" Target="slides/slide21.xml"/><Relationship Id="rId66" Type="http://schemas.openxmlformats.org/officeDocument/2006/relationships/slide" Target="slides/slide2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2.xml"/><Relationship Id="rId57" Type="http://schemas.openxmlformats.org/officeDocument/2006/relationships/slide" Target="slides/slide20.xml"/><Relationship Id="rId61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7.xml"/><Relationship Id="rId52" Type="http://schemas.openxmlformats.org/officeDocument/2006/relationships/slide" Target="slides/slide15.xml"/><Relationship Id="rId60" Type="http://schemas.openxmlformats.org/officeDocument/2006/relationships/slide" Target="slides/slide23.xml"/><Relationship Id="rId65" Type="http://schemas.openxmlformats.org/officeDocument/2006/relationships/slide" Target="slides/slide2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6.xml"/><Relationship Id="rId48" Type="http://schemas.openxmlformats.org/officeDocument/2006/relationships/slide" Target="slides/slide11.xml"/><Relationship Id="rId56" Type="http://schemas.openxmlformats.org/officeDocument/2006/relationships/slide" Target="slides/slide19.xml"/><Relationship Id="rId64" Type="http://schemas.openxmlformats.org/officeDocument/2006/relationships/slide" Target="slides/slide27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1.xml"/><Relationship Id="rId46" Type="http://schemas.openxmlformats.org/officeDocument/2006/relationships/slide" Target="slides/slide9.xml"/><Relationship Id="rId59" Type="http://schemas.openxmlformats.org/officeDocument/2006/relationships/slide" Target="slides/slide22.xml"/><Relationship Id="rId67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4.xml"/><Relationship Id="rId54" Type="http://schemas.openxmlformats.org/officeDocument/2006/relationships/slide" Target="slides/slide17.xml"/><Relationship Id="rId62" Type="http://schemas.openxmlformats.org/officeDocument/2006/relationships/slide" Target="slides/slide25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8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0656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656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600886-59D2-46B3-8AED-17FD97C11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2273B-C6A5-4BB5-AD1A-E26FB3083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3E222-2B68-46AB-96BA-02C241CA2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1307C-EF81-4EF5-BF96-C25789720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3FB15-98B9-4755-BA34-7A9ABC3B9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08FC7-75A2-43C7-9933-BF6B8CC70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4AF41-2D50-4F41-A2D0-18FDC4C4D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D45E4-9A80-4B39-AC41-24AE46D1C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5B7E6-C9F9-416E-8D7C-AD41BD9F7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25838-E774-473B-BBA1-E190D7609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5CA2E-71A5-4305-A67F-3AFD8CFAE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6" name="Picture 4" descr="minispi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16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 smtClean="0"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 smtClean="0"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 smtClean="0"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fld id="{182AB87A-20F4-47BF-B90F-1E8DB3D26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CF80C-8508-4E90-BE79-DE3057194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31A94-54B4-4D8C-A5F7-E50A41647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05BEB-5F10-4514-9EDB-710A03E53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11AD0-8EBC-4B2A-A1D7-DA1CEEAD2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1D9D2-1CC4-478B-8E0D-9E927BF77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6635A-3DB6-4B08-8F8E-35DBC9713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85E6D-CC48-4196-83A2-9C3AE48C0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664EA-30CD-4266-B747-A1E863504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1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C1F9F4-DF85-40A8-96CA-2F108914D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D7057-EC8E-4538-A9EC-D79CBC2F4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96B80-39A5-45DC-A382-7B46CAB51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469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470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DE99F1-0BD3-47CA-B454-0B7C1292F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4F438-CC08-4952-9F5A-C78EED073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5FDD5-3FFD-4103-8D6F-856F8E5ED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DCC8E-B7C0-44E1-81D7-4114527DC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62966-D55D-4FFA-B694-92AD242C3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277B4-5F5F-4AB6-B34C-D1C43322B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2778A-79F7-4C26-B5A4-664668110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1AEF9-F04B-4B51-89A3-54B6E3DCB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29E6B-C98B-4F81-9E22-7916B68C1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C1463-31E7-4619-B588-D31759E53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2CCF4-8367-45FE-87FA-77BCCA775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B0303-C8D2-4B54-8C1C-E6615AB45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pitchFamily="34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0"/>
              <a:ext cx="816" cy="3975"/>
              <a:chOff x="4944" y="0"/>
              <a:chExt cx="816" cy="3975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0"/>
                <a:ext cx="480" cy="1431"/>
                <a:chOff x="5280" y="0"/>
                <a:chExt cx="480" cy="1431"/>
              </a:xfrm>
            </p:grpSpPr>
            <p:grpSp>
              <p:nvGrpSpPr>
                <p:cNvPr id="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5" y="-1"/>
                  <a:ext cx="174" cy="176"/>
                  <a:chOff x="1667" y="323"/>
                  <a:chExt cx="1690" cy="2560"/>
                </a:xfrm>
              </p:grpSpPr>
              <p:grpSp>
                <p:nvGrpSpPr>
                  <p:cNvPr id="2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67" y="323"/>
                    <a:ext cx="1690" cy="2560"/>
                    <a:chOff x="166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pitchFamily="34" charset="0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>
                <a:latin typeface="Arial" pitchFamily="34" charset="0"/>
              </a:endParaRPr>
            </a:p>
          </p:txBody>
        </p:sp>
      </p:grpSp>
      <p:sp>
        <p:nvSpPr>
          <p:cNvPr id="11781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781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5009B4-7E12-4FAD-9138-E3D853A94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25884-9FAF-4365-825D-A1306E49D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C18C6-A97A-4768-B99A-7C95DA19D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EC716-A8E6-489B-90C3-FCD3C2A21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237FB-7CE0-4584-9B3A-632F6032C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BCE61-DB65-4DDE-BCE7-5506E4375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90E0C-9397-4DC3-973B-E65FA1D29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4A0D6-69F4-42AB-A951-0366AFBA8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D9975-1D41-4893-B0D8-AF4E3DF93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B00E7-21A2-4153-A97A-009D2E8DE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EB1FE-CB6C-4EF0-95FD-F38417816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8A46C-177E-401D-BF3C-E86281E67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083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66C42-0F3E-4A3F-A51A-227424454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87F4-6BCB-4516-B196-04632ED68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3B066-949B-49B4-B158-3EB72634E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D2A59-724A-4EB5-97C9-D1A975CB4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19119-4FD1-4E31-A69D-1F6DD04E8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BCF0A-525F-4D82-976C-90BCF605F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6BC0B-15CA-43EA-9852-750D2DFA7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06838-193C-464E-AAE0-505ED2810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6E6E0-2929-42BB-AF18-FB001D5F7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B41F3-83F2-4CFC-A752-E78357335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71AB5-6B1F-4D44-831D-5AAD7F8AA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F349F-AD0F-4002-A2BA-C909D568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39"/>
              <a:chOff x="-3" y="1562"/>
              <a:chExt cx="5763" cy="639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0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9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9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6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3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3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597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414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597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757AB4E-71C3-4C24-A542-D5F3A5F79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EE4A3-6EC3-486B-8E8A-359F90F24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BC80F-18E9-4771-8D0F-9E17A5E43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6E38E-8954-4B97-83AF-ABF10E876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AC4A2-0EB0-4113-9795-743C8EAF7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59014-80AB-40DB-BE9E-D89D1CF7B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EB0B3-10D2-49DD-852D-CC09D2E75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5C30E-2206-435E-BDE5-F6183527C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66142-57BC-487B-83EA-74C8D0241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8F3BE-C173-44A4-B91B-CF4C92CA2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CF1D2-FD3D-4C3F-8460-1A0B3C7BC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BCBBB-3F81-4188-95C2-75B8A8923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904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904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B36BD1-139C-49B7-B160-E75E56D7D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642A9-B2B2-48AF-88B3-F0A179A73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1C238-B788-4351-B015-E9E2A7D88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A63ED-4645-44F8-BD48-3A270099B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A02AC-A0C4-4F50-B7DA-8A227B061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8D87C-0B1C-41CF-A68B-2E43568DC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E06E4-E377-4E58-8D4C-BDFAD8E7F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17774-A787-4A49-9D9D-96F507606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B12AD-1BAB-430C-A81A-65B7C49AB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52BFB-1E5C-402E-B512-C31427B9F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DD87E-A615-4ABB-87C1-40F163C0F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6121E-6924-417C-9DBE-3D17DDE7A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1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160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5"/>
              <p:cNvSpPr>
                <a:spLocks noChangeArrowheads="1"/>
              </p:cNvSpPr>
              <p:nvPr/>
            </p:nvSpPr>
            <p:spPr bwMode="white">
              <a:xfrm>
                <a:off x="0" y="1600"/>
                <a:ext cx="5760" cy="27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6" name="Picture 6" descr="grape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ltGray">
            <a:xfrm>
              <a:off x="163" y="0"/>
              <a:ext cx="680" cy="3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648" y="0"/>
              <a:ext cx="97" cy="3613"/>
              <a:chOff x="226" y="0"/>
              <a:chExt cx="80" cy="3613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ltGray">
              <a:xfrm>
                <a:off x="226" y="0"/>
                <a:ext cx="80" cy="85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ltGray">
              <a:xfrm>
                <a:off x="226" y="840"/>
                <a:ext cx="80" cy="277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8" name="Rectangle 10"/>
            <p:cNvSpPr>
              <a:spLocks noChangeArrowheads="1"/>
            </p:cNvSpPr>
            <p:nvPr/>
          </p:nvSpPr>
          <p:spPr bwMode="ltGray">
            <a:xfrm>
              <a:off x="0" y="1536"/>
              <a:ext cx="4294" cy="16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51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371600" y="11001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51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6600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6600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660066"/>
                </a:solidFill>
              </a:defRPr>
            </a:lvl1pPr>
          </a:lstStyle>
          <a:p>
            <a:pPr>
              <a:defRPr/>
            </a:pPr>
            <a:fld id="{9790695C-1DE0-4FF5-B39B-6763462EF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89C58-F55F-4CC2-9F0A-65A4F5FCA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B7F0E-48D9-4293-ACE6-527B68260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D89CA-2EAC-420E-A66D-CDAA8A099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22A87-1D44-44C7-886B-6D9CB4AFB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5A602-9BCB-4F1C-9EA0-EBA6D479C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6A503-5D3F-4FFF-A283-E033806F4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EACF3-40FE-40B2-A24E-7B7FF05F9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C790-253C-42CA-BB6D-201629756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162E9-D092-4A99-A283-B261159D7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71C51-3C92-44E5-B36F-73523229A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0E076-30D6-4AF9-8DC0-703532C55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1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160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5"/>
              <p:cNvSpPr>
                <a:spLocks noChangeArrowheads="1"/>
              </p:cNvSpPr>
              <p:nvPr/>
            </p:nvSpPr>
            <p:spPr bwMode="white">
              <a:xfrm>
                <a:off x="0" y="1600"/>
                <a:ext cx="5760" cy="27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6" name="Picture 6" descr="grape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ltGray">
            <a:xfrm>
              <a:off x="163" y="0"/>
              <a:ext cx="680" cy="3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648" y="0"/>
              <a:ext cx="97" cy="3613"/>
              <a:chOff x="226" y="0"/>
              <a:chExt cx="80" cy="3613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ltGray">
              <a:xfrm>
                <a:off x="226" y="0"/>
                <a:ext cx="80" cy="85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ltGray">
              <a:xfrm>
                <a:off x="226" y="840"/>
                <a:ext cx="80" cy="277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8" name="Rectangle 10"/>
            <p:cNvSpPr>
              <a:spLocks noChangeArrowheads="1"/>
            </p:cNvSpPr>
            <p:nvPr/>
          </p:nvSpPr>
          <p:spPr bwMode="ltGray">
            <a:xfrm>
              <a:off x="0" y="1536"/>
              <a:ext cx="4294" cy="16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916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371600" y="11001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59897-8648-4102-9F8D-F10C7F9AC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327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327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BAFED-9800-4BDF-8E76-42248EB8E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D8167-2134-42D5-8594-6398A9FB4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1E310-1B8B-4EB7-A7F8-78E6C5714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EA6BB-8BDD-4175-9EB9-037C308A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22D7E-149D-4B8B-8A61-A7ACFA4C4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C5531-1D53-4A64-B04B-7C8D903A6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50A3C-B99D-421E-9B29-BD3657CA6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DA118-CD39-4AE3-B42A-149B6DD44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6A979-4549-49BA-96FD-6F1FB1914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4E1F3-FE6F-43BB-9CE0-4F1547F33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7A3BE-9B3F-4CC7-A474-ACADF0930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127FC-9A8F-4822-9CDE-AC34AC87E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57F18-6DD3-4B11-93C4-37238D296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6" name="Picture 4" descr="minispi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4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fld id="{E1CF03C6-AE61-4E74-AE44-FBE35AA1D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23A18-44DF-4E61-BD08-B3D8B3116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BE617-B861-4879-991E-8AAE922C2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E8395-5EF4-4C16-8376-6ACC5A3F1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E13D4-6D97-4458-BFA7-071FC3630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BA852-C72F-42FE-86F7-FA2CD2365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C84B3-7ABB-4E5F-8B9E-81D5E9F33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9219B-5BDB-4066-A48A-E8A970C51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9909A-FEC2-4A8F-94EA-CC2150D28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48B8D-B0AC-4060-88C9-98B764F62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1AFC1-72B1-48FB-890E-E467D4851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54FF-CB1E-48F8-B8E2-C2DC445C4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271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271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B57FA917-C5CF-4BF6-9F43-89A70165D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BE8C3-A441-4FC2-86C6-66DBCD6B4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6DE20-AB72-46F4-B973-6831A05D2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16BB3-4E4C-4E72-85EC-8CD6AD2A3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52F6E-DC2D-45ED-A0DF-67B815983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BF170-CA27-4FBD-AC4B-612647986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03B56-08C5-4749-944D-73DC5A718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0F859-3701-45DF-AA0A-D1FC46AEB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9B9E7-C522-4316-BF09-68D47712B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Freeform 6"/>
          <p:cNvSpPr>
            <a:spLocks/>
          </p:cNvSpPr>
          <p:nvPr/>
        </p:nvSpPr>
        <p:spPr bwMode="hidden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Freeform 8"/>
          <p:cNvSpPr>
            <a:spLocks/>
          </p:cNvSpPr>
          <p:nvPr/>
        </p:nvSpPr>
        <p:spPr bwMode="invGray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42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42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12C01879-3541-4F75-A24D-52C8FA78E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08B1A-8941-4E61-BA11-2850E78C1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8FFCB-0F7D-4829-A8D3-7AC2B2358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1800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1800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1800">
                <a:latin typeface="Arial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-2"/>
              <a:ext cx="816" cy="3977"/>
              <a:chOff x="4944" y="-2"/>
              <a:chExt cx="816" cy="3977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-2"/>
                <a:ext cx="480" cy="1433"/>
                <a:chOff x="5280" y="-2"/>
                <a:chExt cx="480" cy="1433"/>
              </a:xfrm>
            </p:grpSpPr>
            <p:grpSp>
              <p:nvGrpSpPr>
                <p:cNvPr id="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7" y="-3"/>
                  <a:ext cx="174" cy="176"/>
                  <a:chOff x="1687" y="323"/>
                  <a:chExt cx="1690" cy="2560"/>
                </a:xfrm>
              </p:grpSpPr>
              <p:grpSp>
                <p:nvGrpSpPr>
                  <p:cNvPr id="2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87" y="323"/>
                    <a:ext cx="1690" cy="2560"/>
                    <a:chOff x="168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4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8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2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9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4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5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1800">
                <a:latin typeface="Arial" charset="0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 sz="1800">
                <a:latin typeface="Arial" charset="0"/>
              </a:endParaRPr>
            </a:p>
          </p:txBody>
        </p:sp>
      </p:grpSp>
      <p:sp>
        <p:nvSpPr>
          <p:cNvPr id="7992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993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0A9C5-7F04-48CB-A173-521B17458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745A3-8733-4E75-9D45-6F5642060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0F782-DA4F-4736-88CC-2C969F0F9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E0DC0-232A-4781-AEFF-9D3CECF91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B6F7B-9333-46CF-B014-B3517FB15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E2575-160E-41D8-A605-5D0064DEF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1D0DC-FCED-4971-82A2-6BF676DC7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BE77A-2F46-498C-84D1-A44B4E4CA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17079-0772-4912-AFED-8BC2D4098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7A52C-8E2B-491A-8427-B2B3259B0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6A2D7-2DE7-4003-A960-625AD804A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0C0CD-E5AE-4C8C-9C76-D6F786D17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5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6000000">
              <a:off x="348" y="1644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626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370013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626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DB723-DB92-45DA-9EF2-3CD552E3E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00D4D-DC06-453C-BFCE-9F83B46DC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2F0A1-2304-4A37-BFE2-A3867ACC5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3A31A-FC75-46D4-BC0C-928A45B17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0DC0B-2925-4B2A-A11D-A09A25F81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C1490-0957-4BCB-8F07-7E6CCEC93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DF9FB-23FA-435F-923B-4AFCBB6D5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D5441-8096-4200-B74D-25FB8C29E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3DB6C-6FD0-4679-B198-2E4B314FB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72CE4-1729-4033-BA93-3E6B8156B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4D18A-5B8F-4AC4-9C57-4C0BF0FA2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9313" y="247650"/>
            <a:ext cx="1943100" cy="55435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247650"/>
            <a:ext cx="5676900" cy="5543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3702E-DD19-4FFD-9B4D-F2E248B5C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4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28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0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49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6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2" y="1749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2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856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414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857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9479CA2-AE28-4673-A3A4-A777F5ED3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D0342-2F07-4724-BFEB-FF078ACE5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1BC7E-8905-4F30-B6BF-0410855B8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FFAB9-D479-4FC9-B74D-5FD781FBB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62D41-7A1B-4298-BD6D-A9CF42B93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E0071-4BE0-46A5-B450-430DAAD6A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DF7B4-98EA-434D-8413-85A770B90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B0B88-9979-4CCD-8FFE-7C8350120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FA740-2380-4E33-8F55-1D40C9F4A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C779D-7AE4-4C87-B3EE-EC7699604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6A76-A723-4A2C-8D72-78DB143B8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76163-C068-41AF-84FF-356EB23EE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5A047-9ED4-4A02-BA8D-18E005F2F8E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B8795-6067-4A05-9B0A-6EA3A9E5417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A433C-D6CD-4C0F-A3B3-FD79F5BD715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D2B08-50DF-48B8-9954-F1AB7A6D2B9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371CD-EC45-4D91-A970-EB8DAD04648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3D753-CB03-456E-B72B-0FF52F91D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25502-6A6A-4DC0-8450-609C820D4F7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0912F-497E-476F-AADA-1C94DFF290F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423E5-ED2E-4637-AEFB-B6F7260CF23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35446-B038-481B-8DD7-33F1298E5C3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29DA4-EB98-4611-AAA4-2BDB46A9AEC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63A66-0F26-4E10-B8DB-1EFBD6AEE1D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60" cy="53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3147"/>
              <a:ext cx="5760" cy="117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AutoShape 14"/>
            <p:cNvSpPr>
              <a:spLocks noChangeArrowheads="1"/>
            </p:cNvSpPr>
            <p:nvPr/>
          </p:nvSpPr>
          <p:spPr bwMode="auto">
            <a:xfrm rot="5400000" flipH="1">
              <a:off x="83" y="3777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AutoShape 16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AutoShape 17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 flipH="1">
            <a:off x="547688" y="2717800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433388" y="26971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463550" y="2700338"/>
            <a:ext cx="161925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9236075" y="2697163"/>
            <a:ext cx="304800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484188" y="2760663"/>
            <a:ext cx="8751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22" name="AutoShape 25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AutoShape 26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AutoShape 27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AutoShape 28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AutoShape 29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AutoShape 30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66"/>
                </a:cxn>
                <a:cxn ang="0">
                  <a:pos x="532" y="465"/>
                </a:cxn>
                <a:cxn ang="0">
                  <a:pos x="532" y="201"/>
                </a:cxn>
                <a:cxn ang="0">
                  <a:pos x="172" y="0"/>
                </a:cxn>
                <a:cxn ang="0">
                  <a:pos x="1" y="0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/>
              <a:ahLst/>
              <a:cxnLst>
                <a:cxn ang="0">
                  <a:pos x="457" y="260"/>
                </a:cxn>
                <a:cxn ang="0">
                  <a:pos x="1" y="0"/>
                </a:cxn>
                <a:cxn ang="0">
                  <a:pos x="0" y="264"/>
                </a:cxn>
                <a:cxn ang="0">
                  <a:pos x="457" y="260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5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2954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46AD39C-A5CE-426A-AFCF-D7989E5B9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38FCE-388F-496B-9932-929F50B3F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8D2B7-D5AF-401A-B63F-BD3695EFD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15049-66B6-431B-9BCB-C6A28178E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E33E9-53B5-4798-AF60-ED70DADCD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72D4A-B6A6-49DD-BC78-043B0B81B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F6850-CAB7-4898-98E0-B7F4CBCA8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746BF-C30B-47BB-9DE0-7C21675E2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1E234-F8C4-469F-A57A-04709B4A6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8F045-B4D1-40E0-8DF4-5596BB7F6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B0DC-D47D-4100-904C-FB5D85176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500" y="419100"/>
            <a:ext cx="1943100" cy="5740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419100"/>
            <a:ext cx="5676900" cy="5740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7271D-1BAA-43FF-B471-20F5B5A26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1117600" y="6115050"/>
            <a:ext cx="19304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115050"/>
            <a:ext cx="28448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115050"/>
            <a:ext cx="18288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pPr>
              <a:defRPr/>
            </a:pPr>
            <a:fld id="{D7A1A2BB-161D-41AA-8DD8-7230B0CEB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71BB9-B96A-4460-BC2D-8007B49FA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38CE2-D894-46C9-BB5C-0D8A63943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7F31D-32F8-4B63-98B0-8A3568B6C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035B0-CC5C-4888-BD04-640E7FC3F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F6389-95CC-426B-9374-17B3278CE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F53B0-87C4-4251-9622-85B281BF8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DCF83-9FC3-444F-8511-B0E473C51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0EEA2-07ED-4ABC-AE2D-F7F8FB5A1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62D07-EC8C-4E8E-A7F7-2BD1F6192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21CC6-159D-4A47-9F2D-608EBC459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40005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0005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BC7BC-BD75-4A27-80C2-F4902F504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95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95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554F2BC-6544-4753-8BBB-0F51B42CB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8C373-6EC3-4D45-9BF3-7B2D85F87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32847-7EE6-4B55-8DD1-63A1EC3A1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A55B2-818E-4754-B4C7-C19A7E697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600BE-67C1-44A9-A83C-39932C137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BF10D-6179-4008-9E81-E9F593B3F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EA4E2-938E-448A-A9E8-F2DCE2620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867AD-6781-460B-A6CF-BAF51BF48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614A0-E09D-470A-AD3F-43A3357EA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9A83B-7B2B-4761-99BB-F2B9264EC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56792-79AE-4DED-9E33-A3861573F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16C2B-E7A9-4887-9CEE-52AF774BE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47469-923A-42A8-93BB-A02BBFE4C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E5958-546B-47C3-B0C0-33F0B3F7A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D4DEE-B820-4F35-A603-F9EE69BF6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64697-ECE5-45B4-A574-7D34596FA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80AF7-672D-476D-B8F6-07F3878B1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79DC2-CF3D-4937-A5FD-86DC8E5D2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90D3E-DCC7-4B88-8DBB-8A2A5D9CA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EC336-FA2D-4CF1-9AE1-4CEE19196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CC764-3325-4714-9639-3FD01E8C7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7B221-E93A-4B89-81AE-0A677A5C0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0EA36-7DDB-437B-AE4B-60FA15626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AFF86-67C9-4AE6-ADA0-1E13E1809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0AA15-BDCE-48B3-BD57-191D7E647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7B158-39C6-4728-9113-7580183C0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715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716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C6907-24FC-4152-9189-66BEC7B55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63480-E0DF-423B-A09D-17CAA8BAE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5CEE-F733-4732-9CA1-3868CF15E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2A6C9-73AE-41BC-9272-861960DC8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BD654-9B28-40A7-93BD-C98B19B19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F38A5-1E91-4F31-9CD4-2A4446E4E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5C2D-2FD7-4C50-9B3B-4983BBCBF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3C15-2A87-4F6B-B5AF-1454A21BA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28B9A-EA08-4CDC-B3CA-EAC27B98D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52FF5-F239-4EE2-B589-9BFC86230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55212-F2F8-41EB-90E4-6A05923C6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2A4B8-A9A4-435A-A62F-516062859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456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>
              <a:defRPr/>
            </a:pPr>
            <a:fld id="{7E40E90A-C0BA-492B-AAC2-AE71723B2090}" type="slidenum">
              <a:rPr lang="ru-RU"/>
              <a:pPr lvl="1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00E14A70-95E1-4FDF-9132-D386409D51FC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9754CDE-CECF-4672-AEEF-F58278FC1A73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57E590F-112A-4A27-9A55-8AB4A95EAED7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75F5788-0CD1-46DE-AF55-DC219BCE2CC1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2570B71-CD6B-4E13-8E16-97E535DA5FFE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8C6CC16C-894B-4A31-AF40-E412402EF211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28AB715-CB76-4BA8-AFD0-391F5ABC3DAB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964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964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57B27F-928F-4A82-85F5-C53EAE461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B934FD0-F42E-4123-AD3F-E9DA1D6CE9C3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BA89432-647D-4853-A7C2-2A275A1FA8CD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520D1E7-193A-4445-B169-250F9C875245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50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1505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7EE2A8C2-94C4-4633-BC23-B11F94E85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3830C-6962-4E83-BF3C-159F4E27B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82674-EFC4-4A33-8E42-72BD633E1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C66EC-6DFD-4830-973A-5DC7FC28D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2549E-E04B-44F2-A896-4B032B927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054C1-B51F-4570-BACA-01C8C8427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0B427-5E67-4693-B77E-8F98CA3AA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43A6A-7B48-4B96-87AC-7A88C85C7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80C99-C746-4232-BA56-8C3D66AFB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0D170-D731-4420-881B-342ABCDF3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AB7D-ED2A-4F96-9CD4-49495A664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3D5A1-0385-4597-9103-3037AC5ED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427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2427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176B9-69B1-47F1-8905-6D1E12536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4B84-C43A-447D-A4E7-5D0CE9B6D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94B5E-700A-431E-9923-2B08927D8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449E9-FEF0-4FE5-B808-A878A6C5E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07ED1-07C3-4528-B9B8-4A2DC70F6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92040-EFB0-4AEB-8AD8-B42BA6793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530AB-695A-4D61-8324-0E9C51026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B26FA-4296-43B1-A9FC-19F0D3C09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41F11-D54E-4CB7-AD28-A60571D50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2F638-6A78-4B90-ACED-0E9476976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36B10-0CD5-4567-A021-1B7F33478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116F6-A090-4CE3-BB3B-08ACA9B96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1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160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5"/>
              <p:cNvSpPr>
                <a:spLocks noChangeArrowheads="1"/>
              </p:cNvSpPr>
              <p:nvPr/>
            </p:nvSpPr>
            <p:spPr bwMode="white">
              <a:xfrm>
                <a:off x="0" y="1600"/>
                <a:ext cx="5760" cy="27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6" name="Picture 6" descr="grape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ltGray">
            <a:xfrm>
              <a:off x="163" y="0"/>
              <a:ext cx="680" cy="3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648" y="0"/>
              <a:ext cx="97" cy="3613"/>
              <a:chOff x="226" y="0"/>
              <a:chExt cx="80" cy="3613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ltGray">
              <a:xfrm>
                <a:off x="226" y="0"/>
                <a:ext cx="80" cy="85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ltGray">
              <a:xfrm>
                <a:off x="226" y="840"/>
                <a:ext cx="80" cy="277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8" name="Rectangle 10"/>
            <p:cNvSpPr>
              <a:spLocks noChangeArrowheads="1"/>
            </p:cNvSpPr>
            <p:nvPr/>
          </p:nvSpPr>
          <p:spPr bwMode="ltGray">
            <a:xfrm>
              <a:off x="0" y="1536"/>
              <a:ext cx="4294" cy="16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836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371600" y="11001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2836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pPr>
              <a:defRPr/>
            </a:pPr>
            <a:fld id="{33460D72-5DB5-449B-AD80-F68EC9FDE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047DA-0869-45C6-A793-18A329A53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8B497-E740-42EB-83E8-DC8A899E4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C7D85-0B23-4EEC-BFEE-B6B7941A3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F7D2E-E1A1-4D80-814F-36E342DF5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C5BE5-0A19-48F1-B469-F395443DD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2BC44-FBDC-4659-8E3D-9908091FA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B9191-EE6E-4CA6-AD86-CDD7C3527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878C1-9EC2-40C7-9CC3-C58E7A982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15C25-92C2-4769-8BBA-E895FFF40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CA530-E4D6-4B73-A6C1-E0271CF9B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F8D8A-4482-4B4F-BE51-259C569AC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A1FA1D-033D-458E-83D7-4CA6F233D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BD6BE-26F4-4EB0-BBA5-3BDA4288B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3E9011-8B19-443A-91D5-7FDBC15EC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8204-A65C-400D-ADAE-A401037E3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1B99C-3770-483B-B789-A29FB4278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5B01F-4447-4F02-8237-48D48553C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A4E52-4D46-48B6-8C58-DB1BEF7CD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17116D-29C2-4397-A984-6B0929D87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2B1F6-7740-4901-AF8D-1B8E1F3A8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99EAEE-0E31-4CED-A784-DDDAE85E5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35B46-40F2-4C5A-91A6-FFD31A227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EDF8A-93FA-44B5-BCC5-3AA0EED12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7E40E90A-C0BA-492B-AAC2-AE71723B2090}" type="slidenum">
              <a:rPr lang="ru-RU" smtClean="0"/>
              <a:pPr lvl="1"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0E14A70-95E1-4FDF-9132-D386409D51FC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9754CDE-CECF-4672-AEEF-F58278FC1A73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88D64-2810-4E3A-8499-1C57A68F9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A57E590F-112A-4A27-9A55-8AB4A95EAED7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75F5788-0CD1-46DE-AF55-DC219BCE2CC1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1">
              <a:defRPr/>
            </a:pPr>
            <a:fld id="{92570B71-CD6B-4E13-8E16-97E535DA5FFE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8C6CC16C-894B-4A31-AF40-E412402EF211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 lvl="1">
              <a:defRPr/>
            </a:pPr>
            <a:fld id="{D28AB715-CB76-4BA8-AFD0-391F5ABC3DAB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6B934FD0-F42E-4123-AD3F-E9DA1D6CE9C3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5BA89432-647D-4853-A7C2-2A275A1FA8CD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520D1E7-193A-4445-B169-250F9C875245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6907-24FC-4152-9189-66BEC7B55C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63480-E0DF-423B-A09D-17CAA8BAE5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2243F-FC06-44B4-B797-D77E4468D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05CEE-F733-4732-9CA1-3868CF15E2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2A6C9-73AE-41BC-9272-861960DC8C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BD654-9B28-40A7-93BD-C98B19B198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F38A5-1E91-4F31-9CD4-2A4446E4E5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75C2D-2FD7-4C50-9B3B-4983BBCBF0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C3C15-2A87-4F6B-B5AF-1454A21BA4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1128B9A-EA08-4CDC-B3CA-EAC27B98D5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55212-F2F8-41EB-90E4-6A05923C6A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2A4B8-A9A4-435A-A62F-5160628592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158AE-434A-4B20-9BE6-859D7CEF0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45AE5-A997-4D58-9780-FF036F1DC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7ADBA-F9E4-4D95-B708-123CF034C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42168-A1B0-409A-A512-8A68BCFBA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292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292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4B70EB-896F-404D-B65D-93DCFEDC7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FBC9D-8BB3-4F34-9255-4F78338AB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0D738-0514-469B-947C-53E461EC1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58A8-49E5-47C2-A047-F03D14D38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FED7C-2100-4E6F-928B-02D49B810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8DE98-3776-480F-ADF2-85CC81974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64BF1-059A-4E85-BEE6-BC03CA75F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C4F56-E444-4D2C-94B7-E5B8D3CE8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B09F9-F9EB-4B7A-9400-36B2E20E7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BCF77-FF84-4430-A8B1-EBA47A8A2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C6F42-145B-402A-B596-5A7178B6F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887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887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8E6EC2-D71D-48F2-AA26-35C66B8E0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55531-6D13-443F-8F8D-9BE16AF33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53BA3-F134-4166-A4CF-3031CD009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5423C-F763-4A75-B655-2D5C662F2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D761E-A62E-4AC5-B361-B930A8A07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40772-9326-4283-93FC-37DDA860A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B590-D407-4341-9FDB-02A913E8C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ECA0F-F8F6-4C69-B807-A13DBE8EB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11BC-27C1-4C8B-B250-5D48EBC61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560F5-AA48-4382-9462-29F047549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6C9AD-5311-4D89-8B03-0948F7B5F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192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193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EEDFCD89-CD66-4E36-8038-500459DA4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B2543-339D-4C2A-94CD-355EFA3B9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A237-86ED-4611-BE63-0F17374B5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07252-29D9-4E52-A1C8-B529F52C9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EFBC4-2F6D-48BF-BA0F-BDDAC9A03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4B149-D126-409C-8660-C5C907DCF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5BCF7-7CD3-4200-9877-6D58CE89B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2D7FC-B22C-408D-8116-19C812035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F569-22EB-4313-B1C3-C19D57952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5EB0E-4DC3-4B2E-8705-35EE9993C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778C6-92C6-46D3-B6C2-8C97C1731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039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039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B10796-C8ED-494D-A672-BC29FB9A6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AE2CA-D46E-4EE5-A348-5A8405BD8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EECB5-CDE9-41DA-BFC4-8CB4CAE04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6958D-8B3E-48F5-B5B0-5BD2158AE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7A6CF-9CEE-45AC-B850-AF9E31730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5873A-B3D8-4EB1-91BF-F3CE8DE9D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25A01-3003-4A67-86AF-C1B81E794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E79CD-8DC4-414C-A5CD-DB41EB0D0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0F68B-6DB2-4D38-A1ED-8C7B2B3A6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D5AA3-C739-496D-87E9-AA3E48199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36D23-C6F9-4B64-8D40-2834074CC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3FA21C-4128-4DD4-8C12-5E55ED570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5159A-FB48-4E74-B844-E5634F63C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61ED7-591E-4185-A3AD-E1DDC48FC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80341-D90B-4737-8354-97CE669E9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80286-261A-4ABE-B9FF-78364E8B1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2E83C-D52F-467C-B2FA-3A2A7FFE5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67237-63B4-4025-B5BC-DB602437A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9AE53-DE53-418A-8F24-F4B6F8AD2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D5BAA-3B71-4DB3-B0C0-772E0A021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60B50-4DF4-4838-B0D4-025B71630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43517-3F9B-462F-9DE5-B6DCB7A94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7.wmf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8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7.wmf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3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image" Target="../media/image8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slideLayout" Target="../slideLayouts/slideLayout309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7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6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310.xml"/><Relationship Id="rId6" Type="http://schemas.openxmlformats.org/officeDocument/2006/relationships/slideLayout" Target="../slideLayouts/slideLayout315.xml"/><Relationship Id="rId11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314.xml"/><Relationship Id="rId10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313.xml"/><Relationship Id="rId9" Type="http://schemas.openxmlformats.org/officeDocument/2006/relationships/slideLayout" Target="../slideLayouts/slideLayout3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8.xml"/><Relationship Id="rId3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327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2.xml"/><Relationship Id="rId1" Type="http://schemas.openxmlformats.org/officeDocument/2006/relationships/slideLayout" Target="../slideLayouts/slideLayout321.xml"/><Relationship Id="rId6" Type="http://schemas.openxmlformats.org/officeDocument/2006/relationships/slideLayout" Target="../slideLayouts/slideLayout326.xml"/><Relationship Id="rId11" Type="http://schemas.openxmlformats.org/officeDocument/2006/relationships/slideLayout" Target="../slideLayouts/slideLayout331.xml"/><Relationship Id="rId5" Type="http://schemas.openxmlformats.org/officeDocument/2006/relationships/slideLayout" Target="../slideLayouts/slideLayout325.xml"/><Relationship Id="rId10" Type="http://schemas.openxmlformats.org/officeDocument/2006/relationships/slideLayout" Target="../slideLayouts/slideLayout330.xml"/><Relationship Id="rId4" Type="http://schemas.openxmlformats.org/officeDocument/2006/relationships/slideLayout" Target="../slideLayouts/slideLayout324.xml"/><Relationship Id="rId9" Type="http://schemas.openxmlformats.org/officeDocument/2006/relationships/slideLayout" Target="../slideLayouts/slideLayout32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9.xml"/><Relationship Id="rId3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338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32.xml"/><Relationship Id="rId6" Type="http://schemas.openxmlformats.org/officeDocument/2006/relationships/slideLayout" Target="../slideLayouts/slideLayout337.xml"/><Relationship Id="rId11" Type="http://schemas.openxmlformats.org/officeDocument/2006/relationships/slideLayout" Target="../slideLayouts/slideLayout342.xml"/><Relationship Id="rId5" Type="http://schemas.openxmlformats.org/officeDocument/2006/relationships/slideLayout" Target="../slideLayouts/slideLayout336.xml"/><Relationship Id="rId10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35.xml"/><Relationship Id="rId9" Type="http://schemas.openxmlformats.org/officeDocument/2006/relationships/slideLayout" Target="../slideLayouts/slideLayout34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slideLayout" Target="../slideLayouts/slideLayout353.xml"/><Relationship Id="rId5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5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0" Type="http://schemas.openxmlformats.org/officeDocument/2006/relationships/slideLayout" Target="../slideLayouts/slideLayout363.xml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2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367.xml"/><Relationship Id="rId7" Type="http://schemas.openxmlformats.org/officeDocument/2006/relationships/slideLayout" Target="../slideLayouts/slideLayout371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6.xml"/><Relationship Id="rId1" Type="http://schemas.openxmlformats.org/officeDocument/2006/relationships/slideLayout" Target="../slideLayouts/slideLayout365.xml"/><Relationship Id="rId6" Type="http://schemas.openxmlformats.org/officeDocument/2006/relationships/slideLayout" Target="../slideLayouts/slideLayout370.xml"/><Relationship Id="rId11" Type="http://schemas.openxmlformats.org/officeDocument/2006/relationships/slideLayout" Target="../slideLayouts/slideLayout375.xml"/><Relationship Id="rId5" Type="http://schemas.openxmlformats.org/officeDocument/2006/relationships/slideLayout" Target="../slideLayouts/slideLayout369.xml"/><Relationship Id="rId10" Type="http://schemas.openxmlformats.org/officeDocument/2006/relationships/slideLayout" Target="../slideLayouts/slideLayout374.xml"/><Relationship Id="rId4" Type="http://schemas.openxmlformats.org/officeDocument/2006/relationships/slideLayout" Target="../slideLayouts/slideLayout368.xml"/><Relationship Id="rId9" Type="http://schemas.openxmlformats.org/officeDocument/2006/relationships/slideLayout" Target="../slideLayouts/slideLayout373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3.xml"/><Relationship Id="rId3" Type="http://schemas.openxmlformats.org/officeDocument/2006/relationships/slideLayout" Target="../slideLayouts/slideLayout378.xml"/><Relationship Id="rId7" Type="http://schemas.openxmlformats.org/officeDocument/2006/relationships/slideLayout" Target="../slideLayouts/slideLayout382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7.xml"/><Relationship Id="rId1" Type="http://schemas.openxmlformats.org/officeDocument/2006/relationships/slideLayout" Target="../slideLayouts/slideLayout376.xml"/><Relationship Id="rId6" Type="http://schemas.openxmlformats.org/officeDocument/2006/relationships/slideLayout" Target="../slideLayouts/slideLayout381.xml"/><Relationship Id="rId11" Type="http://schemas.openxmlformats.org/officeDocument/2006/relationships/slideLayout" Target="../slideLayouts/slideLayout386.xml"/><Relationship Id="rId5" Type="http://schemas.openxmlformats.org/officeDocument/2006/relationships/slideLayout" Target="../slideLayouts/slideLayout380.xml"/><Relationship Id="rId10" Type="http://schemas.openxmlformats.org/officeDocument/2006/relationships/slideLayout" Target="../slideLayouts/slideLayout385.xml"/><Relationship Id="rId4" Type="http://schemas.openxmlformats.org/officeDocument/2006/relationships/slideLayout" Target="../slideLayouts/slideLayout379.xml"/><Relationship Id="rId9" Type="http://schemas.openxmlformats.org/officeDocument/2006/relationships/slideLayout" Target="../slideLayouts/slideLayout384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4.xml"/><Relationship Id="rId3" Type="http://schemas.openxmlformats.org/officeDocument/2006/relationships/slideLayout" Target="../slideLayouts/slideLayout389.xml"/><Relationship Id="rId7" Type="http://schemas.openxmlformats.org/officeDocument/2006/relationships/slideLayout" Target="../slideLayouts/slideLayout393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8.xml"/><Relationship Id="rId1" Type="http://schemas.openxmlformats.org/officeDocument/2006/relationships/slideLayout" Target="../slideLayouts/slideLayout387.xml"/><Relationship Id="rId6" Type="http://schemas.openxmlformats.org/officeDocument/2006/relationships/slideLayout" Target="../slideLayouts/slideLayout392.xml"/><Relationship Id="rId11" Type="http://schemas.openxmlformats.org/officeDocument/2006/relationships/slideLayout" Target="../slideLayouts/slideLayout397.xml"/><Relationship Id="rId5" Type="http://schemas.openxmlformats.org/officeDocument/2006/relationships/slideLayout" Target="../slideLayouts/slideLayout391.xml"/><Relationship Id="rId10" Type="http://schemas.openxmlformats.org/officeDocument/2006/relationships/slideLayout" Target="../slideLayouts/slideLayout396.xml"/><Relationship Id="rId4" Type="http://schemas.openxmlformats.org/officeDocument/2006/relationships/slideLayout" Target="../slideLayouts/slideLayout390.xml"/><Relationship Id="rId9" Type="http://schemas.openxmlformats.org/officeDocument/2006/relationships/slideLayout" Target="../slideLayouts/slideLayout395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5.xml"/><Relationship Id="rId3" Type="http://schemas.openxmlformats.org/officeDocument/2006/relationships/slideLayout" Target="../slideLayouts/slideLayout400.xml"/><Relationship Id="rId7" Type="http://schemas.openxmlformats.org/officeDocument/2006/relationships/slideLayout" Target="../slideLayouts/slideLayout404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9.xml"/><Relationship Id="rId1" Type="http://schemas.openxmlformats.org/officeDocument/2006/relationships/slideLayout" Target="../slideLayouts/slideLayout398.xml"/><Relationship Id="rId6" Type="http://schemas.openxmlformats.org/officeDocument/2006/relationships/slideLayout" Target="../slideLayouts/slideLayout403.xml"/><Relationship Id="rId11" Type="http://schemas.openxmlformats.org/officeDocument/2006/relationships/slideLayout" Target="../slideLayouts/slideLayout408.xml"/><Relationship Id="rId5" Type="http://schemas.openxmlformats.org/officeDocument/2006/relationships/slideLayout" Target="../slideLayouts/slideLayout402.xml"/><Relationship Id="rId10" Type="http://schemas.openxmlformats.org/officeDocument/2006/relationships/slideLayout" Target="../slideLayouts/slideLayout407.xml"/><Relationship Id="rId4" Type="http://schemas.openxmlformats.org/officeDocument/2006/relationships/slideLayout" Target="../slideLayouts/slideLayout401.xml"/><Relationship Id="rId9" Type="http://schemas.openxmlformats.org/officeDocument/2006/relationships/slideLayout" Target="../slideLayouts/slideLayout40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547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0547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7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8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8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8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8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8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8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8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8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8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549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9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9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9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9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9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9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9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9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9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0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0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0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0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0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0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0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0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0550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1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1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1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1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1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1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1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1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1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1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2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2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2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2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2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2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552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2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2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3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3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3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3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553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53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53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53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0553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554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554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54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54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E3C7E39-C40A-4AB0-8CDB-5298C41FF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110595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1273" name="Picture 4" descr="minispi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597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6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6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5B43C40-59D2-4054-A61C-CEB9689EB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8D835A09-B0CE-4407-AE42-5321F1589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367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67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67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67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67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367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7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367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367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7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1673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pitchFamily="34" charset="0"/>
              </a:endParaRPr>
            </a:p>
          </p:txBody>
        </p:sp>
        <p:sp>
          <p:nvSpPr>
            <p:cNvPr id="11674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pitchFamily="34" charset="0"/>
              </a:endParaRPr>
            </a:p>
          </p:txBody>
        </p:sp>
        <p:sp>
          <p:nvSpPr>
            <p:cNvPr id="11674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pitchFamily="34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1674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674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11674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6749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6750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6751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675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675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13357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58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59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60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61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62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63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64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333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3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3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4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4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4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4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4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4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4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4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4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4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5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5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5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5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5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5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1678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78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78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78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78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78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78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78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79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pitchFamily="34" charset="0"/>
              </a:endParaRPr>
            </a:p>
          </p:txBody>
        </p:sp>
        <p:sp>
          <p:nvSpPr>
            <p:cNvPr id="11679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79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>
                <a:latin typeface="Arial" pitchFamily="34" charset="0"/>
              </a:endParaRPr>
            </a:p>
          </p:txBody>
        </p:sp>
      </p:grpSp>
      <p:sp>
        <p:nvSpPr>
          <p:cNvPr id="13315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6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679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9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9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+mn-lt"/>
              </a:defRPr>
            </a:lvl1pPr>
          </a:lstStyle>
          <a:p>
            <a:pPr>
              <a:defRPr/>
            </a:pPr>
            <a:fld id="{A7476ADB-BDAC-4DC1-B7D8-03C510E6D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981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DA3B149-782D-4DB4-BF56-98FC9BD05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24932" name="Freeform 4"/>
              <p:cNvSpPr>
                <a:spLocks/>
              </p:cNvSpPr>
              <p:nvPr/>
            </p:nvSpPr>
            <p:spPr bwMode="ltGray">
              <a:xfrm rot="-5400000">
                <a:off x="2557" y="-992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93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934" name="Freeform 6"/>
              <p:cNvSpPr>
                <a:spLocks/>
              </p:cNvSpPr>
              <p:nvPr/>
            </p:nvSpPr>
            <p:spPr bwMode="ltGray">
              <a:xfrm rot="-5400000">
                <a:off x="980" y="1669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935" name="Freeform 7"/>
              <p:cNvSpPr>
                <a:spLocks/>
              </p:cNvSpPr>
              <p:nvPr/>
            </p:nvSpPr>
            <p:spPr bwMode="ltGray">
              <a:xfrm rot="-5400000">
                <a:off x="-59" y="1753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93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937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938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939" name="Freeform 11"/>
              <p:cNvSpPr>
                <a:spLocks/>
              </p:cNvSpPr>
              <p:nvPr/>
            </p:nvSpPr>
            <p:spPr bwMode="ltGray">
              <a:xfrm rot="-5400000">
                <a:off x="3208" y="1664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94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941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942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943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944" name="Freeform 16"/>
              <p:cNvSpPr>
                <a:spLocks/>
              </p:cNvSpPr>
              <p:nvPr/>
            </p:nvSpPr>
            <p:spPr bwMode="ltGray">
              <a:xfrm rot="-5400000">
                <a:off x="2042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945" name="Freeform 17"/>
              <p:cNvSpPr>
                <a:spLocks/>
              </p:cNvSpPr>
              <p:nvPr/>
            </p:nvSpPr>
            <p:spPr bwMode="ltGray">
              <a:xfrm rot="-5400000">
                <a:off x="4076" y="1667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946" name="Freeform 18"/>
              <p:cNvSpPr>
                <a:spLocks/>
              </p:cNvSpPr>
              <p:nvPr/>
            </p:nvSpPr>
            <p:spPr bwMode="ltGray">
              <a:xfrm rot="-5400000">
                <a:off x="3733" y="1667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947" name="Freeform 19"/>
              <p:cNvSpPr>
                <a:spLocks/>
              </p:cNvSpPr>
              <p:nvPr/>
            </p:nvSpPr>
            <p:spPr bwMode="ltGray">
              <a:xfrm rot="-5400000">
                <a:off x="4580" y="1746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948" name="Freeform 20"/>
              <p:cNvSpPr>
                <a:spLocks/>
              </p:cNvSpPr>
              <p:nvPr/>
            </p:nvSpPr>
            <p:spPr bwMode="ltGray">
              <a:xfrm>
                <a:off x="5469" y="1561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949" name="Freeform 21"/>
              <p:cNvSpPr>
                <a:spLocks/>
              </p:cNvSpPr>
              <p:nvPr/>
            </p:nvSpPr>
            <p:spPr bwMode="ltGray">
              <a:xfrm rot="-5400000">
                <a:off x="5081" y="1692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950" name="Freeform 22"/>
              <p:cNvSpPr>
                <a:spLocks/>
              </p:cNvSpPr>
              <p:nvPr/>
            </p:nvSpPr>
            <p:spPr bwMode="ltGray">
              <a:xfrm rot="-5400000">
                <a:off x="4794" y="1719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24951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952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36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536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495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95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95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smtClean="0">
                <a:latin typeface="+mn-lt"/>
              </a:defRPr>
            </a:lvl1pPr>
          </a:lstStyle>
          <a:p>
            <a:pPr>
              <a:defRPr/>
            </a:pPr>
            <a:fld id="{4A6A62CE-0D27-4690-AC56-4E9E71EB0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2800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0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0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0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0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0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0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1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1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1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1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1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1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1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1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1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1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2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2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2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2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802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802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802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2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C58A6B2-D45D-4A4C-BF7C-9232CE1D2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802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34148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38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49" name="Rectangle 5"/>
              <p:cNvSpPr>
                <a:spLocks noChangeArrowheads="1"/>
              </p:cNvSpPr>
              <p:nvPr/>
            </p:nvSpPr>
            <p:spPr bwMode="white">
              <a:xfrm>
                <a:off x="0" y="384"/>
                <a:ext cx="5760" cy="393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0" y="0"/>
              <a:ext cx="1667" cy="3613"/>
              <a:chOff x="0" y="0"/>
              <a:chExt cx="1667" cy="3613"/>
            </a:xfrm>
          </p:grpSpPr>
          <p:pic>
            <p:nvPicPr>
              <p:cNvPr id="17418" name="Picture 7" descr="grapes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ltGray">
              <a:xfrm>
                <a:off x="163" y="0"/>
                <a:ext cx="534" cy="3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226" y="0"/>
                <a:ext cx="80" cy="3613"/>
                <a:chOff x="226" y="0"/>
                <a:chExt cx="80" cy="3613"/>
              </a:xfrm>
            </p:grpSpPr>
            <p:sp>
              <p:nvSpPr>
                <p:cNvPr id="134153" name="Rectangle 9"/>
                <p:cNvSpPr>
                  <a:spLocks noChangeArrowheads="1"/>
                </p:cNvSpPr>
                <p:nvPr/>
              </p:nvSpPr>
              <p:spPr bwMode="ltGray">
                <a:xfrm>
                  <a:off x="226" y="0"/>
                  <a:ext cx="80" cy="85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4154" name="Rectangle 10"/>
                <p:cNvSpPr>
                  <a:spLocks noChangeArrowheads="1"/>
                </p:cNvSpPr>
                <p:nvPr/>
              </p:nvSpPr>
              <p:spPr bwMode="ltGray">
                <a:xfrm>
                  <a:off x="226" y="840"/>
                  <a:ext cx="80" cy="277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34155" name="Rectangle 11"/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1667" cy="8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741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7412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415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15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16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smtClean="0">
                <a:latin typeface="+mn-lt"/>
              </a:defRPr>
            </a:lvl1pPr>
          </a:lstStyle>
          <a:p>
            <a:pPr>
              <a:defRPr/>
            </a:pPr>
            <a:fld id="{CA39A4C5-1EDB-4295-8E7B-CC395C864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48132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38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133" name="Rectangle 5"/>
              <p:cNvSpPr>
                <a:spLocks noChangeArrowheads="1"/>
              </p:cNvSpPr>
              <p:nvPr/>
            </p:nvSpPr>
            <p:spPr bwMode="white">
              <a:xfrm>
                <a:off x="0" y="384"/>
                <a:ext cx="5760" cy="393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0" y="0"/>
              <a:ext cx="1667" cy="3613"/>
              <a:chOff x="0" y="0"/>
              <a:chExt cx="1667" cy="3613"/>
            </a:xfrm>
          </p:grpSpPr>
          <p:pic>
            <p:nvPicPr>
              <p:cNvPr id="1034" name="Picture 7" descr="grapes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ltGray">
              <a:xfrm>
                <a:off x="163" y="0"/>
                <a:ext cx="534" cy="3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226" y="0"/>
                <a:ext cx="80" cy="3613"/>
                <a:chOff x="226" y="0"/>
                <a:chExt cx="80" cy="3613"/>
              </a:xfrm>
            </p:grpSpPr>
            <p:sp>
              <p:nvSpPr>
                <p:cNvPr id="48137" name="Rectangle 9"/>
                <p:cNvSpPr>
                  <a:spLocks noChangeArrowheads="1"/>
                </p:cNvSpPr>
                <p:nvPr/>
              </p:nvSpPr>
              <p:spPr bwMode="ltGray">
                <a:xfrm>
                  <a:off x="226" y="0"/>
                  <a:ext cx="80" cy="85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138" name="Rectangle 10"/>
                <p:cNvSpPr>
                  <a:spLocks noChangeArrowheads="1"/>
                </p:cNvSpPr>
                <p:nvPr/>
              </p:nvSpPr>
              <p:spPr bwMode="ltGray">
                <a:xfrm>
                  <a:off x="226" y="840"/>
                  <a:ext cx="80" cy="277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48139" name="Rectangle 11"/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1667" cy="8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4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814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222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2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2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3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3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3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3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3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3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3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3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3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3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4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4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4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4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4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4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4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4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224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4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BB2120C-6C53-4342-BBCA-ACDF3A189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225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017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018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8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9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42D11F2-6CE3-4881-9BC8-694C956A3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62467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081" name="Picture 4" descr="minispi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69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235F1C8-8677-4EE3-A645-B2EC845A9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684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685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686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68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69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9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9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8EA02209-6047-4ED4-B6C9-912E97DF6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78851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1800">
                <a:latin typeface="Arial" charset="0"/>
              </a:endParaRPr>
            </a:p>
          </p:txBody>
        </p:sp>
        <p:sp>
          <p:nvSpPr>
            <p:cNvPr id="78852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1800">
                <a:latin typeface="Arial" charset="0"/>
              </a:endParaRPr>
            </a:p>
          </p:txBody>
        </p:sp>
        <p:sp>
          <p:nvSpPr>
            <p:cNvPr id="78853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1800">
                <a:latin typeface="Arial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7885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4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8859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8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7886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8861" name="Freeform 13"/>
                  <p:cNvSpPr>
                    <a:spLocks/>
                  </p:cNvSpPr>
                  <p:nvPr/>
                </p:nvSpPr>
                <p:spPr bwMode="auto">
                  <a:xfrm>
                    <a:off x="262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8862" name="Freeform 14"/>
                  <p:cNvSpPr>
                    <a:spLocks/>
                  </p:cNvSpPr>
                  <p:nvPr/>
                </p:nvSpPr>
                <p:spPr bwMode="auto">
                  <a:xfrm>
                    <a:off x="269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8863" name="Freeform 15"/>
                  <p:cNvSpPr>
                    <a:spLocks/>
                  </p:cNvSpPr>
                  <p:nvPr/>
                </p:nvSpPr>
                <p:spPr bwMode="auto">
                  <a:xfrm>
                    <a:off x="244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8864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8865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5165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66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67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68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69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70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71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72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145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46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47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48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49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50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51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52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53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54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55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56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57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58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59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60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61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62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63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78894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95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96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97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98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99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900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901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902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1800">
                <a:latin typeface="Arial" charset="0"/>
              </a:endParaRPr>
            </a:p>
          </p:txBody>
        </p:sp>
        <p:sp>
          <p:nvSpPr>
            <p:cNvPr id="78903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904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 sz="1800">
                <a:latin typeface="Arial" charset="0"/>
              </a:endParaRPr>
            </a:p>
          </p:txBody>
        </p:sp>
      </p:grpSp>
      <p:sp>
        <p:nvSpPr>
          <p:cNvPr id="5123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890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90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90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DD9BF0E0-6588-4B6C-8522-A767782D4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95235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36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37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1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38" name="AutoShape 6"/>
            <p:cNvSpPr>
              <a:spLocks noChangeArrowheads="1"/>
            </p:cNvSpPr>
            <p:nvPr/>
          </p:nvSpPr>
          <p:spPr bwMode="auto">
            <a:xfrm rot="6000000">
              <a:off x="348" y="372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4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476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524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4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4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D6F1804-4D4C-4145-A8B5-E878BA8CC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7524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25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26" name="Freeform 6"/>
              <p:cNvSpPr>
                <a:spLocks/>
              </p:cNvSpPr>
              <p:nvPr/>
            </p:nvSpPr>
            <p:spPr bwMode="ltGray">
              <a:xfrm rot="-5400000">
                <a:off x="976" y="1671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27" name="Freeform 7"/>
              <p:cNvSpPr>
                <a:spLocks/>
              </p:cNvSpPr>
              <p:nvPr/>
            </p:nvSpPr>
            <p:spPr bwMode="ltGray">
              <a:xfrm rot="-5400000">
                <a:off x="-63" y="1755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28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29" name="Freeform 9"/>
              <p:cNvSpPr>
                <a:spLocks/>
              </p:cNvSpPr>
              <p:nvPr/>
            </p:nvSpPr>
            <p:spPr bwMode="ltGray">
              <a:xfrm rot="-5400000">
                <a:off x="439" y="1699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30" name="Freeform 10"/>
              <p:cNvSpPr>
                <a:spLocks/>
              </p:cNvSpPr>
              <p:nvPr/>
            </p:nvSpPr>
            <p:spPr bwMode="ltGray">
              <a:xfrm rot="-5400000">
                <a:off x="152" y="1728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31" name="Freeform 11"/>
              <p:cNvSpPr>
                <a:spLocks/>
              </p:cNvSpPr>
              <p:nvPr/>
            </p:nvSpPr>
            <p:spPr bwMode="ltGray">
              <a:xfrm rot="-5400000">
                <a:off x="3203" y="1662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32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33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34" name="Freeform 14"/>
              <p:cNvSpPr>
                <a:spLocks/>
              </p:cNvSpPr>
              <p:nvPr/>
            </p:nvSpPr>
            <p:spPr bwMode="ltGray">
              <a:xfrm rot="-5400000">
                <a:off x="2548" y="1729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35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36" name="Freeform 16"/>
              <p:cNvSpPr>
                <a:spLocks/>
              </p:cNvSpPr>
              <p:nvPr/>
            </p:nvSpPr>
            <p:spPr bwMode="ltGray">
              <a:xfrm rot="-5400000">
                <a:off x="2039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37" name="Freeform 17"/>
              <p:cNvSpPr>
                <a:spLocks/>
              </p:cNvSpPr>
              <p:nvPr/>
            </p:nvSpPr>
            <p:spPr bwMode="ltGray">
              <a:xfrm rot="-5400000">
                <a:off x="4071" y="1664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38" name="Freeform 18"/>
              <p:cNvSpPr>
                <a:spLocks/>
              </p:cNvSpPr>
              <p:nvPr/>
            </p:nvSpPr>
            <p:spPr bwMode="ltGray">
              <a:xfrm rot="-5400000">
                <a:off x="3725" y="1665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39" name="Freeform 19"/>
              <p:cNvSpPr>
                <a:spLocks/>
              </p:cNvSpPr>
              <p:nvPr/>
            </p:nvSpPr>
            <p:spPr bwMode="ltGray">
              <a:xfrm rot="-5400000">
                <a:off x="4572" y="1744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40" name="Freeform 20"/>
              <p:cNvSpPr>
                <a:spLocks/>
              </p:cNvSpPr>
              <p:nvPr/>
            </p:nvSpPr>
            <p:spPr bwMode="ltGray">
              <a:xfrm>
                <a:off x="5469" y="1559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41" name="Freeform 21"/>
              <p:cNvSpPr>
                <a:spLocks/>
              </p:cNvSpPr>
              <p:nvPr/>
            </p:nvSpPr>
            <p:spPr bwMode="ltGray">
              <a:xfrm rot="-5400000">
                <a:off x="5075" y="1688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42" name="Freeform 22"/>
              <p:cNvSpPr>
                <a:spLocks/>
              </p:cNvSpPr>
              <p:nvPr/>
            </p:nvSpPr>
            <p:spPr bwMode="ltGray">
              <a:xfrm rot="-5400000">
                <a:off x="4788" y="1715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7543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44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717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7547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548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549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3FB2EAB3-819C-46F8-A2D3-DABF50E56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A3876168-EED6-4E69-B81F-B56B21F860E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2493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493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191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044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255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6395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latin typeface="Arial Narrow" pitchFamily="34" charset="0"/>
              </a:defRPr>
            </a:lvl1pPr>
          </a:lstStyle>
          <a:p>
            <a:pPr>
              <a:defRPr/>
            </a:pPr>
            <a:fld id="{B4570D0C-8FC2-46EE-94FB-F6C374943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134152" name="AutoShape 8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53" name="AutoShape 9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54" name="AutoShape 10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55" name="AutoShape 11"/>
            <p:cNvSpPr>
              <a:spLocks noChangeArrowheads="1"/>
            </p:cNvSpPr>
            <p:nvPr/>
          </p:nvSpPr>
          <p:spPr bwMode="auto">
            <a:xfrm rot="5400000" flipH="1">
              <a:off x="83" y="3777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56" name="AutoShape 12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57" name="AutoShape 13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58" name="AutoShape 14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4159" name="Rectangle 15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4160" name="AutoShape 16"/>
          <p:cNvSpPr>
            <a:spLocks noChangeArrowheads="1"/>
          </p:cNvSpPr>
          <p:nvPr/>
        </p:nvSpPr>
        <p:spPr bwMode="auto">
          <a:xfrm flipH="1">
            <a:off x="547688" y="1703388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4161" name="Oval 17"/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4162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4163" name="Oval 19"/>
          <p:cNvSpPr>
            <a:spLocks noChangeArrowheads="1"/>
          </p:cNvSpPr>
          <p:nvPr/>
        </p:nvSpPr>
        <p:spPr bwMode="auto">
          <a:xfrm>
            <a:off x="92090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4164" name="Rectangle 20"/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134166" name="AutoShape 22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67" name="AutoShape 23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68" name="AutoShape 24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69" name="AutoShape 25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70" name="AutoShape 26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71" name="AutoShape 27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72" name="Freeform 28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66"/>
                </a:cxn>
                <a:cxn ang="0">
                  <a:pos x="532" y="465"/>
                </a:cxn>
                <a:cxn ang="0">
                  <a:pos x="532" y="201"/>
                </a:cxn>
                <a:cxn ang="0">
                  <a:pos x="172" y="0"/>
                </a:cxn>
                <a:cxn ang="0">
                  <a:pos x="1" y="0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73" name="Freeform 29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/>
              <a:ahLst/>
              <a:cxnLst>
                <a:cxn ang="0">
                  <a:pos x="457" y="260"/>
                </a:cxn>
                <a:cxn ang="0">
                  <a:pos x="1" y="0"/>
                </a:cxn>
                <a:cxn ang="0">
                  <a:pos x="0" y="264"/>
                </a:cxn>
                <a:cxn ang="0">
                  <a:pos x="457" y="260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1" grpId="0" animBg="1"/>
      <p:bldP spid="134163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2" charset="2"/>
        <a:buChar char="b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50800"/>
            <a:ext cx="8926513" cy="6743700"/>
            <a:chOff x="0" y="42"/>
            <a:chExt cx="4217" cy="566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42"/>
              <a:ext cx="4217" cy="5664"/>
              <a:chOff x="0" y="42"/>
              <a:chExt cx="4217" cy="5664"/>
            </a:xfrm>
          </p:grpSpPr>
          <p:sp>
            <p:nvSpPr>
              <p:cNvPr id="137220" name="Rectangle 4"/>
              <p:cNvSpPr>
                <a:spLocks noChangeArrowheads="1"/>
              </p:cNvSpPr>
              <p:nvPr/>
            </p:nvSpPr>
            <p:spPr bwMode="ltGray">
              <a:xfrm>
                <a:off x="250" y="169"/>
                <a:ext cx="3967" cy="54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10273" name="Picture 5" descr="minispir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ltGray">
              <a:xfrm>
                <a:off x="0" y="42"/>
                <a:ext cx="558" cy="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7222" name="Rectangle 6"/>
              <p:cNvSpPr>
                <a:spLocks noChangeArrowheads="1"/>
              </p:cNvSpPr>
              <p:nvPr/>
            </p:nvSpPr>
            <p:spPr bwMode="ltGray">
              <a:xfrm>
                <a:off x="282" y="3469"/>
                <a:ext cx="492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10275" name="Picture 7" descr="minispir"/>
              <p:cNvPicPr>
                <a:picLocks noChangeAspect="1" noChangeArrowheads="1"/>
              </p:cNvPicPr>
              <p:nvPr/>
            </p:nvPicPr>
            <p:blipFill>
              <a:blip r:embed="rId13"/>
              <a:srcRect t="39999"/>
              <a:stretch>
                <a:fillRect/>
              </a:stretch>
            </p:blipFill>
            <p:spPr bwMode="ltGray">
              <a:xfrm>
                <a:off x="0" y="3546"/>
                <a:ext cx="558" cy="2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543" y="1296"/>
              <a:ext cx="3658" cy="4032"/>
              <a:chOff x="198" y="1296"/>
              <a:chExt cx="3658" cy="4032"/>
            </a:xfrm>
          </p:grpSpPr>
          <p:sp>
            <p:nvSpPr>
              <p:cNvPr id="137225" name="Line 9"/>
              <p:cNvSpPr>
                <a:spLocks noChangeShapeType="1"/>
              </p:cNvSpPr>
              <p:nvPr/>
            </p:nvSpPr>
            <p:spPr bwMode="ltGray">
              <a:xfrm>
                <a:off x="198" y="1299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226" name="Line 10"/>
              <p:cNvSpPr>
                <a:spLocks noChangeShapeType="1"/>
              </p:cNvSpPr>
              <p:nvPr/>
            </p:nvSpPr>
            <p:spPr bwMode="ltGray">
              <a:xfrm>
                <a:off x="198" y="1491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227" name="Line 11"/>
              <p:cNvSpPr>
                <a:spLocks noChangeShapeType="1"/>
              </p:cNvSpPr>
              <p:nvPr/>
            </p:nvSpPr>
            <p:spPr bwMode="ltGray">
              <a:xfrm>
                <a:off x="198" y="1683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228" name="Line 12"/>
              <p:cNvSpPr>
                <a:spLocks noChangeShapeType="1"/>
              </p:cNvSpPr>
              <p:nvPr/>
            </p:nvSpPr>
            <p:spPr bwMode="ltGray">
              <a:xfrm>
                <a:off x="198" y="1875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229" name="Line 13"/>
              <p:cNvSpPr>
                <a:spLocks noChangeShapeType="1"/>
              </p:cNvSpPr>
              <p:nvPr/>
            </p:nvSpPr>
            <p:spPr bwMode="ltGray">
              <a:xfrm>
                <a:off x="198" y="2067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230" name="Line 14"/>
              <p:cNvSpPr>
                <a:spLocks noChangeShapeType="1"/>
              </p:cNvSpPr>
              <p:nvPr/>
            </p:nvSpPr>
            <p:spPr bwMode="ltGray">
              <a:xfrm>
                <a:off x="198" y="2259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231" name="Line 15"/>
              <p:cNvSpPr>
                <a:spLocks noChangeShapeType="1"/>
              </p:cNvSpPr>
              <p:nvPr/>
            </p:nvSpPr>
            <p:spPr bwMode="ltGray">
              <a:xfrm>
                <a:off x="198" y="2451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232" name="Line 16"/>
              <p:cNvSpPr>
                <a:spLocks noChangeShapeType="1"/>
              </p:cNvSpPr>
              <p:nvPr/>
            </p:nvSpPr>
            <p:spPr bwMode="ltGray">
              <a:xfrm>
                <a:off x="198" y="2643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233" name="Line 17"/>
              <p:cNvSpPr>
                <a:spLocks noChangeShapeType="1"/>
              </p:cNvSpPr>
              <p:nvPr/>
            </p:nvSpPr>
            <p:spPr bwMode="ltGray">
              <a:xfrm>
                <a:off x="198" y="2835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234" name="Line 18"/>
              <p:cNvSpPr>
                <a:spLocks noChangeShapeType="1"/>
              </p:cNvSpPr>
              <p:nvPr/>
            </p:nvSpPr>
            <p:spPr bwMode="ltGray">
              <a:xfrm>
                <a:off x="198" y="3027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235" name="Line 19"/>
              <p:cNvSpPr>
                <a:spLocks noChangeShapeType="1"/>
              </p:cNvSpPr>
              <p:nvPr/>
            </p:nvSpPr>
            <p:spPr bwMode="ltGray">
              <a:xfrm>
                <a:off x="198" y="3219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236" name="Line 20"/>
              <p:cNvSpPr>
                <a:spLocks noChangeShapeType="1"/>
              </p:cNvSpPr>
              <p:nvPr/>
            </p:nvSpPr>
            <p:spPr bwMode="ltGray">
              <a:xfrm>
                <a:off x="198" y="3411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237" name="Line 21"/>
              <p:cNvSpPr>
                <a:spLocks noChangeShapeType="1"/>
              </p:cNvSpPr>
              <p:nvPr/>
            </p:nvSpPr>
            <p:spPr bwMode="ltGray">
              <a:xfrm>
                <a:off x="198" y="3603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238" name="Line 22"/>
              <p:cNvSpPr>
                <a:spLocks noChangeShapeType="1"/>
              </p:cNvSpPr>
              <p:nvPr/>
            </p:nvSpPr>
            <p:spPr bwMode="ltGray">
              <a:xfrm>
                <a:off x="198" y="3795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239" name="Line 23"/>
              <p:cNvSpPr>
                <a:spLocks noChangeShapeType="1"/>
              </p:cNvSpPr>
              <p:nvPr/>
            </p:nvSpPr>
            <p:spPr bwMode="ltGray">
              <a:xfrm>
                <a:off x="198" y="3987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240" name="Line 24"/>
              <p:cNvSpPr>
                <a:spLocks noChangeShapeType="1"/>
              </p:cNvSpPr>
              <p:nvPr/>
            </p:nvSpPr>
            <p:spPr bwMode="ltGray">
              <a:xfrm>
                <a:off x="198" y="4179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241" name="Line 25"/>
              <p:cNvSpPr>
                <a:spLocks noChangeShapeType="1"/>
              </p:cNvSpPr>
              <p:nvPr/>
            </p:nvSpPr>
            <p:spPr bwMode="ltGray">
              <a:xfrm>
                <a:off x="198" y="4371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242" name="Line 26"/>
              <p:cNvSpPr>
                <a:spLocks noChangeShapeType="1"/>
              </p:cNvSpPr>
              <p:nvPr/>
            </p:nvSpPr>
            <p:spPr bwMode="ltGray">
              <a:xfrm>
                <a:off x="198" y="4563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243" name="Line 27"/>
              <p:cNvSpPr>
                <a:spLocks noChangeShapeType="1"/>
              </p:cNvSpPr>
              <p:nvPr/>
            </p:nvSpPr>
            <p:spPr bwMode="ltGray">
              <a:xfrm>
                <a:off x="198" y="4755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244" name="Line 28"/>
              <p:cNvSpPr>
                <a:spLocks noChangeShapeType="1"/>
              </p:cNvSpPr>
              <p:nvPr/>
            </p:nvSpPr>
            <p:spPr bwMode="ltGray">
              <a:xfrm>
                <a:off x="198" y="4947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245" name="Line 29"/>
              <p:cNvSpPr>
                <a:spLocks noChangeShapeType="1"/>
              </p:cNvSpPr>
              <p:nvPr/>
            </p:nvSpPr>
            <p:spPr bwMode="ltGray">
              <a:xfrm>
                <a:off x="198" y="5139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246" name="Line 30"/>
              <p:cNvSpPr>
                <a:spLocks noChangeShapeType="1"/>
              </p:cNvSpPr>
              <p:nvPr/>
            </p:nvSpPr>
            <p:spPr bwMode="ltGray">
              <a:xfrm>
                <a:off x="198" y="5331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43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4000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44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716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7249" name="Rectangle 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1400" y="61579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250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1579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251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1579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D006330D-C82F-4126-9A9B-0D877A8F9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>
              <a:latin typeface="Tahoma" pitchFamily="34" charset="0"/>
            </a:endParaRP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>
              <a:latin typeface="Tahoma" pitchFamily="34" charset="0"/>
            </a:endParaRP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>
              <a:latin typeface="Tahoma" pitchFamily="34" charset="0"/>
            </a:endParaRP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>
              <a:latin typeface="Tahoma" pitchFamily="34" charset="0"/>
            </a:endParaRP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>
              <a:latin typeface="Tahoma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>
              <a:latin typeface="Tahoma" pitchFamily="34" charset="0"/>
            </a:endParaRP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>
              <a:latin typeface="Tahoma" pitchFamily="34" charset="0"/>
            </a:endParaRP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8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8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8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656CA3E-33F2-4023-B55A-5C272E84F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5565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800">
                <a:latin typeface="Arial" charset="0"/>
              </a:endParaRPr>
            </a:p>
          </p:txBody>
        </p:sp>
        <p:pic>
          <p:nvPicPr>
            <p:cNvPr id="12297" name="Picture 4" descr="slidemaster_med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56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56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56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CFA7224-3240-496B-AD0C-C7C20E2FA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ransition spd="slow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3251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3252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3253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3254" name="Freeform 6"/>
          <p:cNvSpPr>
            <a:spLocks/>
          </p:cNvSpPr>
          <p:nvPr/>
        </p:nvSpPr>
        <p:spPr bwMode="invGray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3255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3256" name="Freeform 8"/>
          <p:cNvSpPr>
            <a:spLocks/>
          </p:cNvSpPr>
          <p:nvPr/>
        </p:nvSpPr>
        <p:spPr bwMode="white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3257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2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fld id="{099D5A86-6CDD-4A2E-8AED-44C1E017A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76131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6132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133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31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613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613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61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3D92B5D5-106C-4481-981C-DE27F257E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9353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540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35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35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35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35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sz="1400">
                <a:latin typeface="+mj-lt"/>
              </a:defRPr>
            </a:lvl2pPr>
          </a:lstStyle>
          <a:p>
            <a:pPr lvl="1">
              <a:defRPr/>
            </a:pPr>
            <a:fld id="{DCD80046-CFC5-4A22-B4E2-0270C66C4309}" type="slidenum">
              <a:rPr lang="ru-RU"/>
              <a:pPr lvl="1"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1402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402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1402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402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536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40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40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40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E37BCD8-248F-4027-BE7D-AF4E68669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2323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323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323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323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323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324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324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324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324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324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324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324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324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324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324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325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325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325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325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32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325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325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325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403BFD0-EB0F-4179-8E08-6DD922A67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227332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38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7333" name="Rectangle 5"/>
              <p:cNvSpPr>
                <a:spLocks noChangeArrowheads="1"/>
              </p:cNvSpPr>
              <p:nvPr/>
            </p:nvSpPr>
            <p:spPr bwMode="white">
              <a:xfrm>
                <a:off x="0" y="384"/>
                <a:ext cx="5760" cy="393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0" y="0"/>
              <a:ext cx="1667" cy="3613"/>
              <a:chOff x="0" y="0"/>
              <a:chExt cx="1667" cy="3613"/>
            </a:xfrm>
          </p:grpSpPr>
          <p:pic>
            <p:nvPicPr>
              <p:cNvPr id="17418" name="Picture 7" descr="grapes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ltGray">
              <a:xfrm>
                <a:off x="163" y="0"/>
                <a:ext cx="534" cy="3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226" y="0"/>
                <a:ext cx="80" cy="3613"/>
                <a:chOff x="226" y="0"/>
                <a:chExt cx="80" cy="3613"/>
              </a:xfrm>
            </p:grpSpPr>
            <p:sp>
              <p:nvSpPr>
                <p:cNvPr id="227337" name="Rectangle 9"/>
                <p:cNvSpPr>
                  <a:spLocks noChangeArrowheads="1"/>
                </p:cNvSpPr>
                <p:nvPr/>
              </p:nvSpPr>
              <p:spPr bwMode="ltGray">
                <a:xfrm>
                  <a:off x="226" y="0"/>
                  <a:ext cx="80" cy="85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7338" name="Rectangle 10"/>
                <p:cNvSpPr>
                  <a:spLocks noChangeArrowheads="1"/>
                </p:cNvSpPr>
                <p:nvPr/>
              </p:nvSpPr>
              <p:spPr bwMode="ltGray">
                <a:xfrm>
                  <a:off x="226" y="840"/>
                  <a:ext cx="80" cy="277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227339" name="Rectangle 11"/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1667" cy="8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741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7412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734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734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734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350A70A7-4B32-40CE-BC3D-06CAC76F4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439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B2A7C7DB-2EC1-4CA2-91E4-C5D37E011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1" fontAlgn="base" hangingPunct="1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1" fontAlgn="base" hangingPunct="1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1" fontAlgn="base" hangingPunct="1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1" fontAlgn="base" hangingPunct="1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1" fontAlgn="base" hangingPunct="1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6861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86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F17A5D7-D9A5-4F7D-9EFC-BAD7BF423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862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862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7168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168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168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168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168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168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168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169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169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169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169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169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169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169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169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169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169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170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170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170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170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170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170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170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170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170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170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171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171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171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171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171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171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1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1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1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1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2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2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2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2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2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2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2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2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2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2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3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3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3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3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3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3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3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3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3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3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4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4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4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4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4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4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4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4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4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4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5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5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5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5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5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5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5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5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5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5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6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6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6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6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6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6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6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6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6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6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8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8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8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8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8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8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8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8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8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8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0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0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0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0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0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0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0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0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0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0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1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1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1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1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1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1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1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1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1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1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2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2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2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2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2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2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2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2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2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2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4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4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4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4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4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4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4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4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4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4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5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5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5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5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5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5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5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5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5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5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6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6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6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6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6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6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6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6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6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6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7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7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7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7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7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7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7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7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7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7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8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8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8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8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8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8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8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8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8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8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9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9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9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9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9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9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9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9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89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3668E14-9B02-4764-B4B5-9E5DD8AA1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89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90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90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90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782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2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782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83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7783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83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83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83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83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783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7784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784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78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D008F34-E8B6-46EF-AC48-FB7E57299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0900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0901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090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fld id="{C0779EC6-8B72-41CC-9F7D-CFDE3FC6A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9933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3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3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3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3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3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3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3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3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5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5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5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5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5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5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5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5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5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5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6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6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6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6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6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936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936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9367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68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6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n-lt"/>
              </a:defRPr>
            </a:lvl1pPr>
          </a:lstStyle>
          <a:p>
            <a:pPr>
              <a:defRPr/>
            </a:pPr>
            <a:fld id="{12264DC2-B829-4CD1-B07A-363C119FD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E52771F7-70DA-4981-87D4-CF73354EE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33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tourister.ru/world/europe/russia/region/krym/publications/513" TargetMode="Externa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24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urister.ru/world/europe/russia/region/krym/publications/513" TargetMode="Externa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tourister.ru/world/europe/russia/region/krym/publications/513" TargetMode="Externa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tourister.ru/world/europe/russia/region/krym/publications/513" TargetMode="Externa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tourister.ru/world/europe/russia/region/krym/publications/513" TargetMode="Externa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tourister.ru/world/europe/russia/region/krym/publications/513" TargetMode="External"/><Relationship Id="rId1" Type="http://schemas.openxmlformats.org/officeDocument/2006/relationships/slideLayout" Target="../slideLayouts/slideLayout39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8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3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urister.ru/world/europe/russia/region/krym/publications/513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14348" y="428604"/>
            <a:ext cx="7772400" cy="274321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ТРАНСПОРТНЫЙ КОМПЛЕКС КРЫМА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00B0F0"/>
                </a:solidFill>
              </a:rPr>
              <a:t>(Виды транспорта</a:t>
            </a:r>
            <a:r>
              <a:rPr lang="en-US" sz="2800" b="1" i="1" dirty="0" smtClean="0">
                <a:solidFill>
                  <a:srgbClr val="00B0F0"/>
                </a:solidFill>
              </a:rPr>
              <a:t> </a:t>
            </a:r>
            <a:r>
              <a:rPr lang="ru-RU" sz="2800" b="1" i="1" dirty="0" smtClean="0">
                <a:solidFill>
                  <a:srgbClr val="00B0F0"/>
                </a:solidFill>
              </a:rPr>
              <a:t>в Крыму. Основные транспортные магистрали. Аэропорты, вокзалы, морские порты).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357554" y="6000768"/>
            <a:ext cx="5272102" cy="642942"/>
          </a:xfrm>
        </p:spPr>
        <p:txBody>
          <a:bodyPr/>
          <a:lstStyle/>
          <a:p>
            <a:pPr algn="r"/>
            <a:r>
              <a:rPr lang="ru-RU" dirty="0" err="1" smtClean="0">
                <a:solidFill>
                  <a:srgbClr val="00B0F0"/>
                </a:solidFill>
              </a:rPr>
              <a:t>Крымоведение</a:t>
            </a:r>
            <a:r>
              <a:rPr lang="ru-RU" dirty="0" smtClean="0">
                <a:solidFill>
                  <a:srgbClr val="00B0F0"/>
                </a:solidFill>
              </a:rPr>
              <a:t>, 6 класс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http://top-mest.ru/assets/images/Krym/trolleybus_v_krymu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357562"/>
            <a:ext cx="5940425" cy="256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Водный транспорт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5329246" cy="5572164"/>
          </a:xfrm>
        </p:spPr>
        <p:txBody>
          <a:bodyPr/>
          <a:lstStyle/>
          <a:p>
            <a:r>
              <a:rPr lang="ru-RU" dirty="0" smtClean="0"/>
              <a:t>Самым традиционным видом транспорта Крыма является </a:t>
            </a:r>
            <a:r>
              <a:rPr lang="ru-RU" u="sng" dirty="0" smtClean="0">
                <a:solidFill>
                  <a:srgbClr val="FFFF00"/>
                </a:solidFill>
              </a:rPr>
              <a:t>морской. </a:t>
            </a:r>
            <a:r>
              <a:rPr lang="ru-RU" dirty="0" smtClean="0"/>
              <a:t>Основу грузооборота портов региона составляют железная руда, зерно, машины, оборудование, продукция химической промышленности и др.</a:t>
            </a:r>
            <a:endParaRPr lang="ru-RU" dirty="0"/>
          </a:p>
        </p:txBody>
      </p:sp>
      <p:pic>
        <p:nvPicPr>
          <p:cNvPr id="4" name="Рисунок 3" descr="Транспорт Крыма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785794"/>
            <a:ext cx="3071834" cy="187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s.salekhardcity.ru/section/newsIconCis2/upload/images/news/icon/1307355444_2_146130856658.jpg"/>
          <p:cNvPicPr/>
          <p:nvPr/>
        </p:nvPicPr>
        <p:blipFill>
          <a:blip r:embed="rId4"/>
          <a:srcRect l="1667" t="51774" r="51012"/>
          <a:stretch>
            <a:fillRect/>
          </a:stretch>
        </p:blipFill>
        <p:spPr bwMode="auto">
          <a:xfrm>
            <a:off x="5929322" y="2714620"/>
            <a:ext cx="3071834" cy="20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garden-trvl.net/wp-content/uploads/2013/07/01-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786322"/>
            <a:ext cx="307183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Морские транспортные перевозки Крыма осуществляются через следующие главные морские порты: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1490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Севастополь</a:t>
            </a:r>
            <a:r>
              <a:rPr lang="ru-RU" sz="2800" dirty="0" smtClean="0"/>
              <a:t> (торговый, рыбный, пассажирский, база военного флота России),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Керчь</a:t>
            </a:r>
            <a:r>
              <a:rPr lang="ru-RU" sz="2800" dirty="0" smtClean="0"/>
              <a:t>(рыбный, торговый, паромная переправа),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Феодосию</a:t>
            </a:r>
            <a:r>
              <a:rPr lang="ru-RU" sz="2800" dirty="0" smtClean="0"/>
              <a:t>(военный. грузовой),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Ялту</a:t>
            </a:r>
            <a:r>
              <a:rPr lang="ru-RU" sz="2800" dirty="0" smtClean="0"/>
              <a:t>(пассажирский, в меньшей степени грузовой),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Евпаторию</a:t>
            </a:r>
            <a:r>
              <a:rPr lang="ru-RU" sz="2800" dirty="0" smtClean="0"/>
              <a:t>(пассажирский, грузовой).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77813"/>
            <a:ext cx="5186370" cy="650857"/>
          </a:xfrm>
        </p:spPr>
        <p:txBody>
          <a:bodyPr/>
          <a:lstStyle/>
          <a:p>
            <a:pPr algn="r"/>
            <a:r>
              <a:rPr lang="ru-RU" sz="2800" b="1" i="1" dirty="0" smtClean="0">
                <a:solidFill>
                  <a:srgbClr val="FFFF00"/>
                </a:solidFill>
              </a:rPr>
              <a:t>Закрепление материала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443914" cy="1285884"/>
          </a:xfrm>
        </p:spPr>
        <p:txBody>
          <a:bodyPr/>
          <a:lstStyle/>
          <a:p>
            <a:r>
              <a:rPr lang="ru-RU" dirty="0" smtClean="0"/>
              <a:t>Указать на карте основные порты Крыма</a:t>
            </a:r>
            <a:endParaRPr lang="ru-RU" dirty="0"/>
          </a:p>
        </p:txBody>
      </p:sp>
      <p:pic>
        <p:nvPicPr>
          <p:cNvPr id="477186" name="Picture 2" descr="http://impulsavia.ru/assets/images/Rossiya/800px-kry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7191372" cy="482720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7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ранспорт Крыма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Железнодорожный транспорт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крупные города Крыма связаны железнодорожными линиями. Главные транспортные узлы — вокзалы </a:t>
            </a:r>
            <a:r>
              <a:rPr lang="ru-RU" dirty="0" smtClean="0">
                <a:solidFill>
                  <a:srgbClr val="FF0000"/>
                </a:solidFill>
              </a:rPr>
              <a:t>Симферополя, Севастополя, Феодосии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FF0000"/>
                </a:solidFill>
              </a:rPr>
              <a:t>Джанкоя</a:t>
            </a:r>
            <a:r>
              <a:rPr lang="ru-RU" dirty="0" smtClean="0"/>
              <a:t>. Пригородные поезда (электрички) — достаточно доступный способ перемещения по Крыму. </a:t>
            </a:r>
          </a:p>
          <a:p>
            <a:r>
              <a:rPr lang="ru-RU" dirty="0" smtClean="0"/>
              <a:t>Для пенсионеров проезд бесплатный, детям и студентам полагается скидка 50%.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77813"/>
            <a:ext cx="5257808" cy="579419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Закрепление материала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4"/>
            <a:ext cx="8229600" cy="928694"/>
          </a:xfrm>
        </p:spPr>
        <p:txBody>
          <a:bodyPr/>
          <a:lstStyle/>
          <a:p>
            <a:r>
              <a:rPr lang="ru-RU" dirty="0" smtClean="0"/>
              <a:t>В каких городах находятся  основные железнодорожные узлы?</a:t>
            </a:r>
            <a:endParaRPr lang="ru-RU" dirty="0"/>
          </a:p>
        </p:txBody>
      </p:sp>
      <p:pic>
        <p:nvPicPr>
          <p:cNvPr id="4" name="Рисунок 3" descr="http://eftel.ru/i/y/14/krim_dorogi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85992"/>
            <a:ext cx="642942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Автомобильный транспорт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составе транспортной системы 6,7 тыс. км автомобильных дорог с  твердым покрытием, и том числе 2,3 тыс. км автомагистралей, интенсивно используемых для грузоперевозок в регионе</a:t>
            </a:r>
          </a:p>
          <a:p>
            <a:endParaRPr lang="ru-RU" dirty="0"/>
          </a:p>
        </p:txBody>
      </p:sp>
      <p:pic>
        <p:nvPicPr>
          <p:cNvPr id="2050" name="Picture 2" descr="http://sertrans.be/sites/default/files/sertrans_camion1_800x548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188386"/>
            <a:ext cx="3688704" cy="252676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Автобус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FF00"/>
                </a:solidFill>
              </a:rPr>
              <a:t>Автобусы </a:t>
            </a:r>
            <a:r>
              <a:rPr lang="ru-RU" dirty="0" smtClean="0"/>
              <a:t>— популярный и доступный вид транспорта в Крыму. На автобусе или маршрутном такси, обслуживаемом одним из множества частных перевозчиков, можно добраться в любую точку Крыма.</a:t>
            </a:r>
          </a:p>
          <a:p>
            <a:endParaRPr lang="ru-RU" dirty="0"/>
          </a:p>
        </p:txBody>
      </p:sp>
      <p:pic>
        <p:nvPicPr>
          <p:cNvPr id="4" name="Рисунок 3" descr="Транспорт Крыма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143380"/>
            <a:ext cx="3333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ранспорт Крыма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транспортная компания «</a:t>
            </a:r>
            <a:r>
              <a:rPr lang="ru-RU" dirty="0" err="1" smtClean="0">
                <a:solidFill>
                  <a:srgbClr val="FF0000"/>
                </a:solidFill>
              </a:rPr>
              <a:t>Крымтроллейбус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Крымский </a:t>
            </a:r>
            <a:r>
              <a:rPr lang="ru-RU" u="sng" dirty="0" smtClean="0">
                <a:solidFill>
                  <a:srgbClr val="00B0F0"/>
                </a:solidFill>
              </a:rPr>
              <a:t>троллейбус</a:t>
            </a:r>
            <a:r>
              <a:rPr lang="ru-RU" dirty="0" smtClean="0">
                <a:solidFill>
                  <a:srgbClr val="FFFF00"/>
                </a:solidFill>
              </a:rPr>
              <a:t> — уникальная междугородняя троллейбусная система, связывающая Симферополь с курортами Южного берега Крыма. Линия Крымского троллейбуса — самая длинная в мире (86 км). Система включает также линии городских и пригородных маршрутов в Симферополе, Алуште и Ялте. 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Легковой автомобильный транспорт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14618"/>
          </a:xfrm>
        </p:spPr>
        <p:txBody>
          <a:bodyPr/>
          <a:lstStyle/>
          <a:p>
            <a:r>
              <a:rPr lang="ru-RU" u="sng" dirty="0" smtClean="0">
                <a:solidFill>
                  <a:srgbClr val="00B0F0"/>
                </a:solidFill>
              </a:rPr>
              <a:t>Такси</a:t>
            </a:r>
            <a:r>
              <a:rPr lang="ru-RU" dirty="0" smtClean="0"/>
              <a:t> в Крыму — достаточно востребованный у туристов вид транспорта. Извозом занимаются как частные водители, так и таксомоторные компании</a:t>
            </a:r>
            <a:endParaRPr lang="ru-RU" dirty="0"/>
          </a:p>
        </p:txBody>
      </p:sp>
      <p:pic>
        <p:nvPicPr>
          <p:cNvPr id="6" name="Рисунок 5" descr="Транспорт Крыма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143380"/>
            <a:ext cx="3333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71472" y="4286256"/>
            <a:ext cx="8229600" cy="161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4"/>
              </a:buBlip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Можно путешествовать по Крыму на </a:t>
            </a:r>
            <a:r>
              <a:rPr kumimoji="0" lang="ru-RU" sz="3200" b="0" i="0" u="sng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своей машине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или на </a:t>
            </a:r>
            <a:r>
              <a:rPr kumimoji="0" lang="ru-RU" sz="3200" b="0" i="0" u="sng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прокатном авто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Центральные автотрассы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30725"/>
          </a:xfrm>
        </p:spPr>
        <p:txBody>
          <a:bodyPr/>
          <a:lstStyle/>
          <a:p>
            <a:r>
              <a:rPr lang="ru-RU" sz="2800" dirty="0" smtClean="0"/>
              <a:t>Важными автомобильными дорогами являются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Симферополь – Евпатория</a:t>
            </a:r>
            <a:r>
              <a:rPr lang="ru-RU" sz="2800" dirty="0" smtClean="0"/>
              <a:t>,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Симферополь – Алушта –Судак –Феодосия,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 Симферополь – Алушта –Ялта –Севастополь. </a:t>
            </a:r>
            <a:r>
              <a:rPr lang="ru-RU" sz="2800" dirty="0" smtClean="0"/>
              <a:t>автомагистраль </a:t>
            </a:r>
          </a:p>
          <a:p>
            <a:r>
              <a:rPr lang="ru-RU" sz="2800" dirty="0" smtClean="0">
                <a:solidFill>
                  <a:schemeClr val="accent5">
                    <a:lumMod val="90000"/>
                  </a:schemeClr>
                </a:solidFill>
              </a:rPr>
              <a:t>Симферополь – Красногвардейское – Джанкой. </a:t>
            </a:r>
          </a:p>
          <a:p>
            <a:r>
              <a:rPr lang="ru-RU" sz="2800" dirty="0" smtClean="0"/>
              <a:t>Больное место автодорог - их малая ширина.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572559" cy="1214446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Значение транспортного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 комплекса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0013" y="1676400"/>
            <a:ext cx="7772400" cy="475299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Транспорт обеспечивает хозяйственные связи и занимается перевозкой пассажиров. 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«Кровеносной системой» Крыма называют транспортный комплекс, который влияет на его экономическое развитие, осуществляя обмен продукцией между различными регионами. 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1000132"/>
          </a:xfrm>
        </p:spPr>
        <p:txBody>
          <a:bodyPr/>
          <a:lstStyle/>
          <a:p>
            <a:r>
              <a:rPr lang="ru-RU" dirty="0" smtClean="0"/>
              <a:t>Указать центральные автотрассы.</a:t>
            </a:r>
            <a:endParaRPr lang="ru-RU" dirty="0"/>
          </a:p>
        </p:txBody>
      </p:sp>
      <p:pic>
        <p:nvPicPr>
          <p:cNvPr id="479234" name="Picture 2" descr="http://www.ppcrimea.ru/images/PIC/map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00240"/>
            <a:ext cx="5786478" cy="471846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428992" y="277813"/>
            <a:ext cx="5257808" cy="57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Закрепление материала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Воздушный транспорт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На сегодняшний день в Крыму </a:t>
            </a:r>
          </a:p>
          <a:p>
            <a:pPr>
              <a:buNone/>
            </a:pPr>
            <a:r>
              <a:rPr lang="ru-RU" sz="2000" dirty="0" smtClean="0"/>
              <a:t>     три основных </a:t>
            </a:r>
            <a:r>
              <a:rPr lang="ru-RU" sz="2000" b="1" u="sng" dirty="0" smtClean="0"/>
              <a:t>аэропорта: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Севастопольский («</a:t>
            </a:r>
            <a:r>
              <a:rPr lang="ru-RU" sz="2000" b="1" dirty="0" err="1" smtClean="0">
                <a:solidFill>
                  <a:srgbClr val="FF0000"/>
                </a:solidFill>
              </a:rPr>
              <a:t>Бельбек</a:t>
            </a:r>
            <a:r>
              <a:rPr lang="ru-RU" sz="2000" b="1" dirty="0" smtClean="0">
                <a:solidFill>
                  <a:srgbClr val="FF0000"/>
                </a:solidFill>
              </a:rPr>
              <a:t>»);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Керченский;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Симферопольский.</a:t>
            </a:r>
          </a:p>
          <a:p>
            <a:r>
              <a:rPr lang="ru-RU" sz="2000" dirty="0" smtClean="0"/>
              <a:t>Однако стоит отметить, что только Симферопольские воздушные ворота открыты для международных рейсов. Взлетно-посадочная полоса данного аэропорта дает возможность принимать самолеты любого типа и размера. Остальные же порты (Керченский и Севастопольский) могут быть использованы вертолетами и </a:t>
            </a:r>
            <a:r>
              <a:rPr lang="ru-RU" sz="2000" dirty="0" err="1" smtClean="0"/>
              <a:t>бизнес-авиацией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 </a:t>
            </a:r>
            <a:endParaRPr lang="ru-RU" sz="2000" dirty="0"/>
          </a:p>
        </p:txBody>
      </p:sp>
      <p:pic>
        <p:nvPicPr>
          <p:cNvPr id="4" name="Рисунок 3" descr="http://www.nnews.nnov.ru/file/news/2014/04/08/15676/Samolet-A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285860"/>
            <a:ext cx="401193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77813"/>
            <a:ext cx="5186370" cy="650857"/>
          </a:xfrm>
        </p:spPr>
        <p:txBody>
          <a:bodyPr/>
          <a:lstStyle/>
          <a:p>
            <a:pPr algn="r"/>
            <a:r>
              <a:rPr lang="ru-RU" sz="2800" b="1" i="1" dirty="0" smtClean="0">
                <a:solidFill>
                  <a:srgbClr val="FFFF00"/>
                </a:solidFill>
              </a:rPr>
              <a:t>Закрепление материала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443914" cy="857256"/>
          </a:xfrm>
        </p:spPr>
        <p:txBody>
          <a:bodyPr/>
          <a:lstStyle/>
          <a:p>
            <a:r>
              <a:rPr lang="ru-RU" sz="2800" dirty="0" smtClean="0"/>
              <a:t>Указать на карте основные аэропорты Крыма</a:t>
            </a:r>
            <a:endParaRPr lang="ru-RU" sz="2800" dirty="0"/>
          </a:p>
        </p:txBody>
      </p:sp>
      <p:pic>
        <p:nvPicPr>
          <p:cNvPr id="477186" name="Picture 2" descr="http://impulsavia.ru/assets/images/Rossiya/800px-kry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7191372" cy="482720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Канатная дорога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286808" cy="2714644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 smtClean="0"/>
              <a:t>В Крыму имеется две известные канатные дороги: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Канатная дорога «Ялта-Горка» </a:t>
            </a:r>
            <a:r>
              <a:rPr lang="ru-RU" sz="2800" dirty="0" smtClean="0"/>
              <a:t>-  городская канатная дорога в Ялте. Протяжённость дороги 600 м.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Канатная дорога «</a:t>
            </a:r>
            <a:r>
              <a:rPr lang="ru-RU" sz="2800" b="1" dirty="0" err="1" smtClean="0">
                <a:solidFill>
                  <a:srgbClr val="FF0000"/>
                </a:solidFill>
              </a:rPr>
              <a:t>Мисхор-Ай-Петри</a:t>
            </a:r>
            <a:r>
              <a:rPr lang="ru-RU" sz="2800" b="1" dirty="0" smtClean="0">
                <a:solidFill>
                  <a:srgbClr val="FF0000"/>
                </a:solidFill>
              </a:rPr>
              <a:t>» </a:t>
            </a:r>
            <a:r>
              <a:rPr lang="ru-RU" sz="2800" dirty="0" smtClean="0"/>
              <a:t> — пассажирская канатная дорога соединяющая плато </a:t>
            </a:r>
            <a:r>
              <a:rPr lang="ru-RU" sz="2800" dirty="0" err="1" smtClean="0"/>
              <a:t>Ай-Петри</a:t>
            </a:r>
            <a:r>
              <a:rPr lang="ru-RU" sz="2800" dirty="0" smtClean="0"/>
              <a:t> и курортное местечко </a:t>
            </a:r>
            <a:r>
              <a:rPr lang="ru-RU" sz="2800" dirty="0" err="1" smtClean="0"/>
              <a:t>Мисхор</a:t>
            </a:r>
            <a:r>
              <a:rPr lang="ru-RU" sz="2800" dirty="0" smtClean="0"/>
              <a:t>. Длина дороги — 2980 м</a:t>
            </a:r>
            <a:endParaRPr lang="ru-RU" sz="2800" dirty="0"/>
          </a:p>
        </p:txBody>
      </p:sp>
      <p:pic>
        <p:nvPicPr>
          <p:cNvPr id="4" name="Рисунок 3" descr="Транспорт Крыма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643314"/>
            <a:ext cx="507209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Трубопроводная сеть газового хозяйства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Трубопроводный транспорт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самый молодой. Он используется предприятием «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Черноморнефтегаз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для подачи газа потребителям. Протяженность газотранспортной сети составляет 1361км.</a:t>
            </a:r>
          </a:p>
          <a:p>
            <a:endParaRPr lang="ru-RU" dirty="0"/>
          </a:p>
        </p:txBody>
      </p:sp>
      <p:pic>
        <p:nvPicPr>
          <p:cNvPr id="5" name="Рисунок 4" descr="https://image.jimcdn.com/app/cms/image/transf/none/path/s16925f0d51e7b5d4/image/i9e33fe2ac8bae7e0/version/1469162533/image.jpg"/>
          <p:cNvPicPr/>
          <p:nvPr/>
        </p:nvPicPr>
        <p:blipFill>
          <a:blip r:embed="rId2"/>
          <a:srcRect l="5091" t="29759" r="4977" b="13595"/>
          <a:stretch>
            <a:fillRect/>
          </a:stretch>
        </p:blipFill>
        <p:spPr bwMode="auto">
          <a:xfrm>
            <a:off x="642910" y="3857628"/>
            <a:ext cx="385765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c.pics.livejournal.com/manzal/31124806/930379/930379_8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57628"/>
            <a:ext cx="40005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Трубопроводная сеть газового хозяйства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357298"/>
            <a:ext cx="7677176" cy="385765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Самыми большими по протяженности магистральными газопроводами являются </a:t>
            </a:r>
            <a:r>
              <a:rPr lang="ru-RU" b="1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Голицыно-Глебовка-Симферополь</a:t>
            </a:r>
            <a:r>
              <a:rPr lang="ru-RU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; Джанкой-Симферополь.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стадии разработки находится газопровод на Феодосию и Керчь.</a:t>
            </a:r>
            <a:endParaRPr lang="ru-RU" dirty="0"/>
          </a:p>
        </p:txBody>
      </p:sp>
      <p:pic>
        <p:nvPicPr>
          <p:cNvPr id="7" name="Рисунок 6" descr="http://tatgazinvest.ru/wp-content/uploads/2017/01/001-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78687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71610"/>
          </a:xfrm>
        </p:spPr>
        <p:txBody>
          <a:bodyPr/>
          <a:lstStyle/>
          <a:p>
            <a:r>
              <a:rPr lang="ru-RU" dirty="0" smtClean="0"/>
              <a:t>Что узнали на уроке о транспортном комплексе Крыма?</a:t>
            </a:r>
            <a:endParaRPr lang="ru-RU" dirty="0"/>
          </a:p>
        </p:txBody>
      </p:sp>
      <p:pic>
        <p:nvPicPr>
          <p:cNvPr id="4" name="Рисунок 3" descr="https://crimeatourburo.ru/userfiles/%D0%A0%D0%B8%D1%81%D1%83%D0%BD%D0%BE%D0%BA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59436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282" name="Picture 2" descr="H:\Биология\ANIMATED\анимация\doll172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571744"/>
            <a:ext cx="1571631" cy="261938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42946"/>
          </a:xfrm>
        </p:spPr>
        <p:txBody>
          <a:bodyPr/>
          <a:lstStyle/>
          <a:p>
            <a:pPr algn="ctr"/>
            <a:r>
              <a:rPr lang="ru-RU" dirty="0" smtClean="0"/>
              <a:t>ИТОГИ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572164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Транспорт влияет на экономическое развитие Крыма, обеспечивает хозяйственные связи и занимается перевозкой пассажиров. </a:t>
            </a:r>
          </a:p>
          <a:p>
            <a:r>
              <a:rPr lang="ru-RU" sz="2400" dirty="0" smtClean="0"/>
              <a:t>В истории Крыма выделяют три </a:t>
            </a:r>
            <a:br>
              <a:rPr lang="ru-RU" sz="2400" dirty="0" smtClean="0"/>
            </a:br>
            <a:r>
              <a:rPr lang="ru-RU" sz="2400" dirty="0" smtClean="0"/>
              <a:t>периода развития транспортной системы.</a:t>
            </a:r>
          </a:p>
          <a:p>
            <a:r>
              <a:rPr lang="ru-RU" sz="2400" dirty="0" smtClean="0"/>
              <a:t>Транспортный комплекс Крыма представлен железнодорожным, морским, автомобильным, воздушным видами транспорта, а   также трубопроводом и канатной дорогой.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и главной автомобильной осью полуострова является магистраль </a:t>
            </a:r>
            <a:r>
              <a:rPr lang="ru-RU" sz="2400" b="1" u="sng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Симферополь – Феодосия – Керчь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соединяющая полуостров с материком через переправу «Крым», а в будущем –через Керченский мост.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Домашнее задание: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981200"/>
            <a:ext cx="7715303" cy="41148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ыполнить</a:t>
            </a:r>
            <a:r>
              <a:rPr lang="ru-RU" i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Практическую работу №1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«</a:t>
            </a:r>
            <a:r>
              <a:rPr lang="ru-RU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Нанесение на контурную карту основных объектов транспортной системы Крыма (путей сообщения, морских портов, аэропортов, трубопроводов и др.)».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ü"/>
            </a:pPr>
            <a:r>
              <a:rPr lang="ru-RU" u="sng" dirty="0" smtClean="0"/>
              <a:t>Использовать</a:t>
            </a:r>
            <a:r>
              <a:rPr lang="ru-RU" dirty="0" smtClean="0"/>
              <a:t> «Атлас по </a:t>
            </a:r>
            <a:r>
              <a:rPr lang="ru-RU" dirty="0" err="1" smtClean="0"/>
              <a:t>крымоведению</a:t>
            </a:r>
            <a:r>
              <a:rPr lang="ru-RU" dirty="0" smtClean="0"/>
              <a:t>», стр.10-11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 descr="9f4c7997cd1195b82c39bba72c7e0bbd[1]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429132"/>
            <a:ext cx="1412875" cy="1463675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8101012" cy="1582738"/>
          </a:xfrm>
        </p:spPr>
        <p:txBody>
          <a:bodyPr/>
          <a:lstStyle/>
          <a:p>
            <a:pPr algn="ctr"/>
            <a:r>
              <a:rPr lang="ru-RU" sz="2800" b="1" dirty="0"/>
              <a:t>   АВТОР ПРОЕКТА</a:t>
            </a:r>
            <a:br>
              <a:rPr lang="ru-RU" sz="2800" b="1" dirty="0"/>
            </a:br>
            <a:r>
              <a:rPr lang="ru-RU" sz="2800" b="1" dirty="0" smtClean="0"/>
              <a:t>«Транспортный комплекс Крыма» (</a:t>
            </a:r>
            <a:r>
              <a:rPr lang="ru-RU" sz="2800" b="1" dirty="0" err="1" smtClean="0"/>
              <a:t>крымоведение</a:t>
            </a:r>
            <a:r>
              <a:rPr lang="ru-RU" sz="2800" b="1" dirty="0"/>
              <a:t>, 6 класс)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349500"/>
            <a:ext cx="8064500" cy="4248150"/>
          </a:xfrm>
        </p:spPr>
        <p:txBody>
          <a:bodyPr/>
          <a:lstStyle/>
          <a:p>
            <a:pPr algn="ctr"/>
            <a:r>
              <a:rPr lang="ru-RU" b="1" dirty="0"/>
              <a:t>Могильная Н. А., </a:t>
            </a:r>
          </a:p>
          <a:p>
            <a:pPr algn="ctr">
              <a:buFont typeface="Wingdings" pitchFamily="2" charset="2"/>
              <a:buNone/>
            </a:pPr>
            <a:r>
              <a:rPr lang="ru-RU" b="1" dirty="0"/>
              <a:t>   преподаватель </a:t>
            </a:r>
            <a:r>
              <a:rPr lang="ru-RU" b="1" dirty="0" err="1" smtClean="0"/>
              <a:t>крымоведения</a:t>
            </a:r>
            <a:endParaRPr lang="ru-RU" b="1" dirty="0"/>
          </a:p>
          <a:p>
            <a:pPr algn="ctr">
              <a:buFont typeface="Wingdings" pitchFamily="2" charset="2"/>
              <a:buNone/>
            </a:pPr>
            <a:r>
              <a:rPr lang="ru-RU" b="1" dirty="0" smtClean="0"/>
              <a:t>ГБОУ РК </a:t>
            </a:r>
            <a:r>
              <a:rPr lang="ru-RU" b="1" dirty="0"/>
              <a:t>«КУВКИ лицей </a:t>
            </a:r>
            <a:r>
              <a:rPr lang="ru-RU" b="1" dirty="0" smtClean="0"/>
              <a:t>искусств»</a:t>
            </a:r>
            <a:endParaRPr lang="ru-RU" b="1" dirty="0"/>
          </a:p>
          <a:p>
            <a:pPr algn="ctr">
              <a:buFont typeface="Wingdings" pitchFamily="2" charset="2"/>
              <a:buNone/>
            </a:pPr>
            <a:endParaRPr lang="ru-RU" b="1" dirty="0"/>
          </a:p>
          <a:p>
            <a:pPr algn="ctr">
              <a:buFont typeface="Wingdings" pitchFamily="2" charset="2"/>
              <a:buNone/>
            </a:pPr>
            <a:endParaRPr lang="ru-RU" b="1" dirty="0"/>
          </a:p>
          <a:p>
            <a:pPr algn="ctr">
              <a:buFont typeface="Wingdings" pitchFamily="2" charset="2"/>
              <a:buNone/>
            </a:pPr>
            <a:r>
              <a:rPr lang="ru-RU" b="1" dirty="0"/>
              <a:t>Керчь, </a:t>
            </a:r>
            <a:r>
              <a:rPr lang="ru-RU" b="1" dirty="0" smtClean="0"/>
              <a:t>2017 </a:t>
            </a:r>
            <a:r>
              <a:rPr lang="ru-RU" b="1" dirty="0"/>
              <a:t>г</a:t>
            </a:r>
          </a:p>
          <a:p>
            <a:endParaRPr lang="ru-RU" dirty="0"/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52228" name="Picture 4" descr="J028357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1314450" cy="89535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429684" cy="1714512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i="1" dirty="0" smtClean="0">
                <a:solidFill>
                  <a:srgbClr val="FF0000"/>
                </a:solidFill>
              </a:rPr>
              <a:t>Из истории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(</a:t>
            </a:r>
            <a:r>
              <a:rPr lang="ru-RU" sz="2400" b="1" u="sng" dirty="0" smtClean="0"/>
              <a:t>первый</a:t>
            </a:r>
            <a:r>
              <a:rPr lang="ru-RU" sz="2400" b="1" dirty="0" smtClean="0"/>
              <a:t> период развития транспортной системы).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2625" y="2500306"/>
            <a:ext cx="7772400" cy="407196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Расположение Крымского полуострова между Черным и Азовским морями способствовало развитию ещё в глубокой древности </a:t>
            </a:r>
            <a:r>
              <a:rPr lang="ru-RU" u="sng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морских сообщений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Все основные города Крыма располагались на побережье и были портами. Внутри полуострова были гужевые дороги и горные тропы. 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Удобное географическое положение Крыма привело к тому, что здесь проходили караванные торговые пути, связывающие Китай с Европой. По Шелковому пути колесили купцы, торговые люди, продававшие китайский шелк.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Второй</a:t>
            </a:r>
            <a:r>
              <a:rPr lang="ru-RU" sz="2400" b="1" dirty="0" smtClean="0">
                <a:solidFill>
                  <a:srgbClr val="FF0000"/>
                </a:solidFill>
              </a:rPr>
              <a:t> период формирования транспортного комплекса Крыма длился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 второй половины XIX века до первой половины XX века. После отмены антикрепостнической реформы 1861 года развёртывается строительство </a:t>
            </a:r>
            <a:r>
              <a:rPr lang="ru-RU" sz="2800" b="1" u="sng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железных дорог: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Лозовая – Севастополь, Джанкой – Феодосия, </a:t>
            </a:r>
            <a:r>
              <a:rPr lang="ru-RU" sz="2800" b="1" dirty="0" err="1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Владиславовка</a:t>
            </a:r>
            <a:r>
              <a:rPr lang="ru-RU" sz="28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– Керчь. 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Большое значение имела дорога на Севастополь, т.к. она стала каркасом, вокруг которого формировалась транспортная сеть полуострова.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>Со второй половины XX до начала XXI века продолжается </a:t>
            </a:r>
            <a:r>
              <a:rPr lang="ru-RU" sz="3200" u="sng" dirty="0" smtClean="0">
                <a:solidFill>
                  <a:srgbClr val="FFFF00"/>
                </a:solidFill>
              </a:rPr>
              <a:t>третий</a:t>
            </a:r>
            <a:r>
              <a:rPr lang="ru-RU" sz="3200" dirty="0" smtClean="0">
                <a:solidFill>
                  <a:srgbClr val="FFFF00"/>
                </a:solidFill>
              </a:rPr>
              <a:t> период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формирования транспортной системы полуострова. В 1950 году закончилось строительство </a:t>
            </a:r>
            <a:r>
              <a:rPr lang="ru-RU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автодороги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Москва – Симферополь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1955году построена железнодорожная </a:t>
            </a:r>
            <a:r>
              <a:rPr lang="ru-RU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переправа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через Керченский пролив, сократившая путь от Крыма до Кавказа. Возводится сеть магистральных </a:t>
            </a:r>
            <a:r>
              <a:rPr lang="ru-RU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газопроводов, линии электропередач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идёт быстрое развитие </a:t>
            </a:r>
            <a:r>
              <a:rPr lang="ru-RU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воздушного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транспорта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s.3652.ru/section/newsIconCis2/upload/images/news/icon/_143679488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080375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Стройка века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7772400" cy="4786346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Строительство моста через Керченский пролив до декабря 2018 года – главный и долгожданный автомобильный и железнодорожный пути, которые ещё крепче соединят Крым с материковой Россией. Сегодня главной автомобильной осью полуострова является магистраль </a:t>
            </a:r>
            <a:r>
              <a:rPr lang="ru-RU" sz="2800" b="1" u="sng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Симферополь – Феодосия – Керчь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соединяющая полуостров с паромной переправой «Крым». 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92100"/>
            <a:ext cx="4686304" cy="565132"/>
          </a:xfrm>
        </p:spPr>
        <p:txBody>
          <a:bodyPr/>
          <a:lstStyle/>
          <a:p>
            <a:pPr algn="r"/>
            <a:r>
              <a:rPr lang="ru-RU" sz="2400" b="1" i="1" dirty="0" smtClean="0"/>
              <a:t>Закрепление материала</a:t>
            </a:r>
            <a:endParaRPr lang="ru-RU" sz="2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3163" y="928670"/>
            <a:ext cx="7772400" cy="5167330"/>
          </a:xfrm>
        </p:spPr>
        <p:txBody>
          <a:bodyPr/>
          <a:lstStyle/>
          <a:p>
            <a:r>
              <a:rPr lang="ru-RU" dirty="0" smtClean="0"/>
              <a:t>В чем характеризуются 3 этапа формирования транспортной системы Крыма?</a:t>
            </a:r>
          </a:p>
          <a:p>
            <a:r>
              <a:rPr lang="ru-RU" dirty="0" smtClean="0"/>
              <a:t>1-й- развитием </a:t>
            </a:r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морских сообщений</a:t>
            </a:r>
            <a:r>
              <a:rPr lang="ru-RU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ru-RU" dirty="0" smtClean="0"/>
              <a:t>2-й- </a:t>
            </a:r>
            <a:r>
              <a:rPr lang="ru-RU" b="1" u="sng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железных дорог,</a:t>
            </a:r>
          </a:p>
          <a:p>
            <a:r>
              <a:rPr lang="ru-RU" dirty="0" smtClean="0"/>
              <a:t>3-й-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u="sng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автодорог</a:t>
            </a:r>
            <a:r>
              <a:rPr lang="ru-RU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, переправы, газопроводов, линии электропередач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воздушного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транспорта</a:t>
            </a:r>
            <a:endParaRPr lang="ru-RU" b="1" u="sng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dirty="0" smtClean="0"/>
              <a:t>Завершение –</a:t>
            </a:r>
            <a:r>
              <a:rPr lang="ru-RU" b="1" u="sng" dirty="0" smtClean="0">
                <a:solidFill>
                  <a:srgbClr val="CC00CC"/>
                </a:solidFill>
              </a:rPr>
              <a:t>Керченский мост</a:t>
            </a:r>
            <a:endParaRPr lang="ru-RU" b="1" u="sng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Виды транспорта  в Крыму.</a:t>
            </a:r>
            <a:r>
              <a:rPr lang="ru-RU" sz="6000" dirty="0" smtClean="0">
                <a:solidFill>
                  <a:srgbClr val="FFFF00"/>
                </a:solidFill>
              </a:rPr>
              <a:t/>
            </a:r>
            <a:br>
              <a:rPr lang="ru-RU" sz="6000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http://www.s.salekhardcity.ru/section/newsIconCis2/upload/images/news/icon/1307355444_2_14613085665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00105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u="sng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Железнодорожный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(поезд, электричка);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Автомобильный</a:t>
            </a:r>
            <a:r>
              <a:rPr lang="ru-RU" dirty="0" smtClean="0"/>
              <a:t> (автобус, легковые и грузовые авто, такси, троллейбус);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Водный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(грузовые и пассажирские суда, паром);</a:t>
            </a:r>
          </a:p>
          <a:p>
            <a:r>
              <a:rPr lang="ru-RU" u="sng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Воздушный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(самолёт. вертолёт);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  <a:hlinkClick r:id="rId3"/>
              </a:rPr>
              <a:t>Канатная дорога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u="sng" dirty="0" smtClean="0">
                <a:solidFill>
                  <a:srgbClr val="FFC000"/>
                </a:solidFill>
              </a:rPr>
              <a:t>Трубопроводы</a:t>
            </a:r>
            <a:endParaRPr lang="ru-RU" u="sng" dirty="0" smtClean="0">
              <a:solidFill>
                <a:srgbClr val="FFC000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традь">
  <a:themeElements>
    <a:clrScheme name="Тетрадь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Галстук">
  <a:themeElements>
    <a:clrScheme name="Галстук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Галстук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Галстук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алстук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Румянец">
  <a:themeElements>
    <a:clrScheme name="Румянец 2">
      <a:dk1>
        <a:srgbClr val="660066"/>
      </a:dk1>
      <a:lt1>
        <a:srgbClr val="FFFFFF"/>
      </a:lt1>
      <a:dk2>
        <a:srgbClr val="FF00FF"/>
      </a:dk2>
      <a:lt2>
        <a:srgbClr val="FFCC99"/>
      </a:lt2>
      <a:accent1>
        <a:srgbClr val="99FF99"/>
      </a:accent1>
      <a:accent2>
        <a:srgbClr val="CC66FF"/>
      </a:accent2>
      <a:accent3>
        <a:srgbClr val="FFFFFF"/>
      </a:accent3>
      <a:accent4>
        <a:srgbClr val="560056"/>
      </a:accent4>
      <a:accent5>
        <a:srgbClr val="CAFFCA"/>
      </a:accent5>
      <a:accent6>
        <a:srgbClr val="B95CE7"/>
      </a:accent6>
      <a:hlink>
        <a:srgbClr val="FF99CC"/>
      </a:hlink>
      <a:folHlink>
        <a:srgbClr val="006600"/>
      </a:folHlink>
    </a:clrScheme>
    <a:fontScheme name="Румянец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Румянец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умянец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умянец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умянец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Румянец">
  <a:themeElements>
    <a:clrScheme name="Румянец 2">
      <a:dk1>
        <a:srgbClr val="660066"/>
      </a:dk1>
      <a:lt1>
        <a:srgbClr val="FFFFFF"/>
      </a:lt1>
      <a:dk2>
        <a:srgbClr val="FF00FF"/>
      </a:dk2>
      <a:lt2>
        <a:srgbClr val="FFCC99"/>
      </a:lt2>
      <a:accent1>
        <a:srgbClr val="99FF99"/>
      </a:accent1>
      <a:accent2>
        <a:srgbClr val="CC66FF"/>
      </a:accent2>
      <a:accent3>
        <a:srgbClr val="FFFFFF"/>
      </a:accent3>
      <a:accent4>
        <a:srgbClr val="560056"/>
      </a:accent4>
      <a:accent5>
        <a:srgbClr val="CAFFCA"/>
      </a:accent5>
      <a:accent6>
        <a:srgbClr val="B95CE7"/>
      </a:accent6>
      <a:hlink>
        <a:srgbClr val="FF99CC"/>
      </a:hlink>
      <a:folHlink>
        <a:srgbClr val="006600"/>
      </a:folHlink>
    </a:clrScheme>
    <a:fontScheme name="Румянец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умянец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умянец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умянец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умянец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Тетрадь">
  <a:themeElements>
    <a:clrScheme name="Тетрадь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традь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Луг">
  <a:themeElements>
    <a:clrScheme name="Луг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Луг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г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г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уг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Marketing Plan">
  <a:themeElements>
    <a:clrScheme name="Marketing Plan 1">
      <a:dk1>
        <a:srgbClr val="336699"/>
      </a:dk1>
      <a:lt1>
        <a:srgbClr val="FFFFFF"/>
      </a:lt1>
      <a:dk2>
        <a:srgbClr val="0066FF"/>
      </a:dk2>
      <a:lt2>
        <a:srgbClr val="AFB5D2"/>
      </a:lt2>
      <a:accent1>
        <a:srgbClr val="66CCFF"/>
      </a:accent1>
      <a:accent2>
        <a:srgbClr val="99FFCC"/>
      </a:accent2>
      <a:accent3>
        <a:srgbClr val="FFFFFF"/>
      </a:accent3>
      <a:accent4>
        <a:srgbClr val="2A5682"/>
      </a:accent4>
      <a:accent5>
        <a:srgbClr val="B8E2FF"/>
      </a:accent5>
      <a:accent6>
        <a:srgbClr val="8AE7B9"/>
      </a:accent6>
      <a:hlink>
        <a:srgbClr val="FF99FF"/>
      </a:hlink>
      <a:folHlink>
        <a:srgbClr val="CCCCFF"/>
      </a:folHlink>
    </a:clrScheme>
    <a:fontScheme name="Marketing Pla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rketing Plan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_Галстук">
  <a:themeElements>
    <a:clrScheme name="Галстук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Галстук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алстук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алстук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Высокое напряжение">
  <a:themeElements>
    <a:clrScheme name="Высокое напряжение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Высокое напряжение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ысокое напряжение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ысокое напряжение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ысокое напряжение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8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Альбом">
  <a:themeElements>
    <a:clrScheme name="Альбом 2">
      <a:dk1>
        <a:srgbClr val="000000"/>
      </a:dk1>
      <a:lt1>
        <a:srgbClr val="FFFFFF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FFFFF"/>
      </a:accent3>
      <a:accent4>
        <a:srgbClr val="000000"/>
      </a:accent4>
      <a:accent5>
        <a:srgbClr val="CDDBB9"/>
      </a:accent5>
      <a:accent6>
        <a:srgbClr val="3086A5"/>
      </a:accent6>
      <a:hlink>
        <a:srgbClr val="9191E1"/>
      </a:hlink>
      <a:folHlink>
        <a:srgbClr val="CC9864"/>
      </a:folHlink>
    </a:clrScheme>
    <a:fontScheme name="Альбо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Альбом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льбом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льбом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льбом 4">
        <a:dk1>
          <a:srgbClr val="000066"/>
        </a:dk1>
        <a:lt1>
          <a:srgbClr val="FDEDFD"/>
        </a:lt1>
        <a:dk2>
          <a:srgbClr val="221304"/>
        </a:dk2>
        <a:lt2>
          <a:srgbClr val="F3D9F3"/>
        </a:lt2>
        <a:accent1>
          <a:srgbClr val="A1BD69"/>
        </a:accent1>
        <a:accent2>
          <a:srgbClr val="3694B6"/>
        </a:accent2>
        <a:accent3>
          <a:srgbClr val="FEF4FE"/>
        </a:accent3>
        <a:accent4>
          <a:srgbClr val="000056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льбом 5">
        <a:dk1>
          <a:srgbClr val="000000"/>
        </a:dk1>
        <a:lt1>
          <a:srgbClr val="EBF6FD"/>
        </a:lt1>
        <a:dk2>
          <a:srgbClr val="221304"/>
        </a:dk2>
        <a:lt2>
          <a:srgbClr val="CCECFF"/>
        </a:lt2>
        <a:accent1>
          <a:srgbClr val="A1BD69"/>
        </a:accent1>
        <a:accent2>
          <a:srgbClr val="3694B6"/>
        </a:accent2>
        <a:accent3>
          <a:srgbClr val="F3FAFE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Ленты">
  <a:themeElements>
    <a:clrScheme name="Ленты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Ленты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Ленты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_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_Румянец">
  <a:themeElements>
    <a:clrScheme name="1_Румянец 2">
      <a:dk1>
        <a:srgbClr val="660066"/>
      </a:dk1>
      <a:lt1>
        <a:srgbClr val="FFFFFF"/>
      </a:lt1>
      <a:dk2>
        <a:srgbClr val="FF00FF"/>
      </a:dk2>
      <a:lt2>
        <a:srgbClr val="FFCC99"/>
      </a:lt2>
      <a:accent1>
        <a:srgbClr val="99FF99"/>
      </a:accent1>
      <a:accent2>
        <a:srgbClr val="CC66FF"/>
      </a:accent2>
      <a:accent3>
        <a:srgbClr val="FFFFFF"/>
      </a:accent3>
      <a:accent4>
        <a:srgbClr val="560056"/>
      </a:accent4>
      <a:accent5>
        <a:srgbClr val="CAFFCA"/>
      </a:accent5>
      <a:accent6>
        <a:srgbClr val="B95CE7"/>
      </a:accent6>
      <a:hlink>
        <a:srgbClr val="FF99CC"/>
      </a:hlink>
      <a:folHlink>
        <a:srgbClr val="006600"/>
      </a:folHlink>
    </a:clrScheme>
    <a:fontScheme name="1_Румянец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Румянец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Румянец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Румянец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Румянец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Луг">
  <a:themeElements>
    <a:clrScheme name="Луг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Луг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Луг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г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уг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УДИВИТЕЛЬНЫЕ РАСТЕНИЯ (викторина)</Template>
  <TotalTime>409</TotalTime>
  <Words>706</Words>
  <PresentationFormat>Экран (4:3)</PresentationFormat>
  <Paragraphs>96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37</vt:i4>
      </vt:variant>
      <vt:variant>
        <vt:lpstr>Заголовки слайдов</vt:lpstr>
      </vt:variant>
      <vt:variant>
        <vt:i4>29</vt:i4>
      </vt:variant>
    </vt:vector>
  </HeadingPairs>
  <TitlesOfParts>
    <vt:vector size="66" baseType="lpstr">
      <vt:lpstr>Клен</vt:lpstr>
      <vt:lpstr>Орбита</vt:lpstr>
      <vt:lpstr>Ленты</vt:lpstr>
      <vt:lpstr>Трава</vt:lpstr>
      <vt:lpstr>Точки</vt:lpstr>
      <vt:lpstr>Вершина горы</vt:lpstr>
      <vt:lpstr>Луг</vt:lpstr>
      <vt:lpstr>Равновесие</vt:lpstr>
      <vt:lpstr>Океан</vt:lpstr>
      <vt:lpstr>Круги</vt:lpstr>
      <vt:lpstr>Тетрадь</vt:lpstr>
      <vt:lpstr>Течение</vt:lpstr>
      <vt:lpstr>Кимоно</vt:lpstr>
      <vt:lpstr>Облака</vt:lpstr>
      <vt:lpstr>Галстук</vt:lpstr>
      <vt:lpstr>Занавес</vt:lpstr>
      <vt:lpstr>Румянец</vt:lpstr>
      <vt:lpstr>1_Румянец</vt:lpstr>
      <vt:lpstr>1_Занавес</vt:lpstr>
      <vt:lpstr>1_Тетрадь</vt:lpstr>
      <vt:lpstr>1_Луг</vt:lpstr>
      <vt:lpstr>1_Кимоно</vt:lpstr>
      <vt:lpstr>Marketing Plan</vt:lpstr>
      <vt:lpstr>1_Галстук</vt:lpstr>
      <vt:lpstr>Край</vt:lpstr>
      <vt:lpstr>Высокое напряжение</vt:lpstr>
      <vt:lpstr>Альбом</vt:lpstr>
      <vt:lpstr>Палитра</vt:lpstr>
      <vt:lpstr>План</vt:lpstr>
      <vt:lpstr>Скругленный</vt:lpstr>
      <vt:lpstr>Training</vt:lpstr>
      <vt:lpstr>Капсулы</vt:lpstr>
      <vt:lpstr>1_Клен</vt:lpstr>
      <vt:lpstr>2_Румянец</vt:lpstr>
      <vt:lpstr>Аспект</vt:lpstr>
      <vt:lpstr>Техническая</vt:lpstr>
      <vt:lpstr>Поток</vt:lpstr>
      <vt:lpstr>ТРАНСПОРТНЫЙ КОМПЛЕКС КРЫМА (Виды транспорта в Крыму. Основные транспортные магистрали. Аэропорты, вокзалы, морские порты).</vt:lpstr>
      <vt:lpstr>Значение транспортного  комплекса</vt:lpstr>
      <vt:lpstr> Из истории:  (первый период развития транспортной системы).  </vt:lpstr>
      <vt:lpstr>Слайд 4</vt:lpstr>
      <vt:lpstr>Второй период формирования транспортного комплекса Крыма длился</vt:lpstr>
      <vt:lpstr>Со второй половины XX до начала XXI века продолжается третий период</vt:lpstr>
      <vt:lpstr>Стройка века</vt:lpstr>
      <vt:lpstr>Закрепление материала</vt:lpstr>
      <vt:lpstr>Виды транспорта  в Крыму. </vt:lpstr>
      <vt:lpstr> Водный транспорт </vt:lpstr>
      <vt:lpstr>Морские транспортные перевозки Крыма осуществляются через следующие главные морские порты:</vt:lpstr>
      <vt:lpstr>Закрепление материала</vt:lpstr>
      <vt:lpstr>Железнодорожный транспорт</vt:lpstr>
      <vt:lpstr>Закрепление материала</vt:lpstr>
      <vt:lpstr>Автомобильный транспорт</vt:lpstr>
      <vt:lpstr>Автобус </vt:lpstr>
      <vt:lpstr>транспортная компания «Крымтроллейбус»</vt:lpstr>
      <vt:lpstr>Легковой автомобильный транспорт</vt:lpstr>
      <vt:lpstr>Центральные автотрассы</vt:lpstr>
      <vt:lpstr>Слайд 20</vt:lpstr>
      <vt:lpstr>Воздушный транспорт </vt:lpstr>
      <vt:lpstr>Закрепление материала</vt:lpstr>
      <vt:lpstr>Канатная дорога </vt:lpstr>
      <vt:lpstr>Трубопроводная сеть газового хозяйства</vt:lpstr>
      <vt:lpstr>Трубопроводная сеть газового хозяйства</vt:lpstr>
      <vt:lpstr>Рефлексия</vt:lpstr>
      <vt:lpstr>ИТОГИ</vt:lpstr>
      <vt:lpstr>Домашнее задание:</vt:lpstr>
      <vt:lpstr>   АВТОР ПРОЕКТА «Транспортный комплекс Крыма» (крымоведение, 6 класс)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транспорта в Крыму. Основные транспортные магистрали. Аэропорты, вокзалы, морские порты.</dc:title>
  <dc:creator>Администратор</dc:creator>
  <cp:lastModifiedBy>Администратор</cp:lastModifiedBy>
  <cp:revision>47</cp:revision>
  <dcterms:created xsi:type="dcterms:W3CDTF">2017-04-03T10:24:21Z</dcterms:created>
  <dcterms:modified xsi:type="dcterms:W3CDTF">2017-04-03T17:32:41Z</dcterms:modified>
</cp:coreProperties>
</file>